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68" r:id="rId5"/>
    <p:sldId id="271" r:id="rId6"/>
    <p:sldId id="257" r:id="rId7"/>
    <p:sldId id="272" r:id="rId8"/>
    <p:sldId id="273" r:id="rId9"/>
    <p:sldId id="274" r:id="rId10"/>
    <p:sldId id="275" r:id="rId11"/>
    <p:sldId id="276" r:id="rId12"/>
    <p:sldId id="262" r:id="rId13"/>
    <p:sldId id="263" r:id="rId14"/>
    <p:sldId id="264" r:id="rId15"/>
    <p:sldId id="258" r:id="rId16"/>
    <p:sldId id="259" r:id="rId17"/>
    <p:sldId id="260" r:id="rId18"/>
    <p:sldId id="277" r:id="rId19"/>
    <p:sldId id="266" r:id="rId20"/>
    <p:sldId id="278" r:id="rId21"/>
    <p:sldId id="267" r:id="rId22"/>
    <p:sldId id="279" r:id="rId23"/>
    <p:sldId id="280" r:id="rId24"/>
    <p:sldId id="270" r:id="rId25"/>
    <p:sldId id="265" r:id="rId26"/>
    <p:sldId id="281" r:id="rId27"/>
    <p:sldId id="288" r:id="rId28"/>
    <p:sldId id="261" r:id="rId29"/>
    <p:sldId id="269" r:id="rId30"/>
    <p:sldId id="283" r:id="rId31"/>
    <p:sldId id="284" r:id="rId32"/>
    <p:sldId id="285"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89A1"/>
    <a:srgbClr val="009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26" autoAdjust="0"/>
    <p:restoredTop sz="80649" autoAdjust="0"/>
  </p:normalViewPr>
  <p:slideViewPr>
    <p:cSldViewPr snapToGrid="0">
      <p:cViewPr varScale="1">
        <p:scale>
          <a:sx n="107" d="100"/>
          <a:sy n="107" d="100"/>
        </p:scale>
        <p:origin x="426"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9A7322-EA58-4908-BBBB-65C70EF336D8}" type="datetimeFigureOut">
              <a:rPr lang="en-AU" smtClean="0"/>
              <a:t>18/05/2014</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BF2456-E03C-433B-8A22-A2A40C396CAC}" type="slidenum">
              <a:rPr lang="en-AU" smtClean="0"/>
              <a:t>‹#›</a:t>
            </a:fld>
            <a:endParaRPr lang="en-AU" dirty="0"/>
          </a:p>
        </p:txBody>
      </p:sp>
    </p:spTree>
    <p:extLst>
      <p:ext uri="{BB962C8B-B14F-4D97-AF65-F5344CB8AC3E}">
        <p14:creationId xmlns:p14="http://schemas.microsoft.com/office/powerpoint/2010/main" val="2403542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dirty="0"/>
              <a:t>Introduce ourselves</a:t>
            </a:r>
          </a:p>
          <a:p>
            <a:pPr>
              <a:defRPr/>
            </a:pPr>
            <a:endParaRPr lang="en-AU" dirty="0"/>
          </a:p>
          <a:p>
            <a:pPr>
              <a:defRPr/>
            </a:pPr>
            <a:r>
              <a:rPr lang="en-AU" dirty="0"/>
              <a:t>RM:</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Our goal for this talk is to illustrate where we think the industry is heading, why it’s important</a:t>
            </a:r>
            <a:r>
              <a:rPr lang="en-AU" sz="1200" b="0" i="0" kern="1200" baseline="0" dirty="0">
                <a:solidFill>
                  <a:schemeClr val="tx1"/>
                </a:solidFill>
                <a:effectLst/>
                <a:latin typeface="+mn-lt"/>
                <a:ea typeface="+mn-ea"/>
                <a:cs typeface="+mn-cs"/>
              </a:rPr>
              <a:t> and </a:t>
            </a:r>
            <a:r>
              <a:rPr lang="en-AU" sz="1200" b="0" i="0" kern="1200" dirty="0">
                <a:solidFill>
                  <a:schemeClr val="tx1"/>
                </a:solidFill>
                <a:effectLst/>
                <a:latin typeface="+mn-lt"/>
                <a:ea typeface="+mn-ea"/>
                <a:cs typeface="+mn-cs"/>
              </a:rPr>
              <a:t>some of the things we can all do to move in the right direction</a:t>
            </a:r>
            <a:r>
              <a:rPr lang="en-AU" sz="1200" b="0" i="0" kern="1200" baseline="0" dirty="0">
                <a:solidFill>
                  <a:schemeClr val="tx1"/>
                </a:solidFill>
                <a:effectLst/>
                <a:latin typeface="+mn-lt"/>
                <a:ea typeface="+mn-ea"/>
                <a:cs typeface="+mn-cs"/>
              </a:rPr>
              <a:t>.</a:t>
            </a:r>
            <a:endParaRPr lang="en-AU" sz="1200" b="0" i="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1</a:t>
            </a:fld>
            <a:endParaRPr lang="en-AU"/>
          </a:p>
        </p:txBody>
      </p:sp>
    </p:spTree>
    <p:extLst>
      <p:ext uri="{BB962C8B-B14F-4D97-AF65-F5344CB8AC3E}">
        <p14:creationId xmlns:p14="http://schemas.microsoft.com/office/powerpoint/2010/main" val="1518338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JP</a:t>
            </a:r>
          </a:p>
        </p:txBody>
      </p:sp>
      <p:sp>
        <p:nvSpPr>
          <p:cNvPr id="4" name="Slide Number Placeholder 3"/>
          <p:cNvSpPr>
            <a:spLocks noGrp="1"/>
          </p:cNvSpPr>
          <p:nvPr>
            <p:ph type="sldNum" sz="quarter" idx="10"/>
          </p:nvPr>
        </p:nvSpPr>
        <p:spPr/>
        <p:txBody>
          <a:bodyPr/>
          <a:lstStyle/>
          <a:p>
            <a:fld id="{94BF2456-E03C-433B-8A22-A2A40C396CAC}" type="slidenum">
              <a:rPr lang="en-AU" smtClean="0"/>
              <a:t>10</a:t>
            </a:fld>
            <a:endParaRPr lang="en-AU"/>
          </a:p>
        </p:txBody>
      </p:sp>
    </p:spTree>
    <p:extLst>
      <p:ext uri="{BB962C8B-B14F-4D97-AF65-F5344CB8AC3E}">
        <p14:creationId xmlns:p14="http://schemas.microsoft.com/office/powerpoint/2010/main" val="1740723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JP</a:t>
            </a:r>
          </a:p>
        </p:txBody>
      </p:sp>
      <p:sp>
        <p:nvSpPr>
          <p:cNvPr id="4" name="Slide Number Placeholder 3"/>
          <p:cNvSpPr>
            <a:spLocks noGrp="1"/>
          </p:cNvSpPr>
          <p:nvPr>
            <p:ph type="sldNum" sz="quarter" idx="10"/>
          </p:nvPr>
        </p:nvSpPr>
        <p:spPr/>
        <p:txBody>
          <a:bodyPr/>
          <a:lstStyle/>
          <a:p>
            <a:fld id="{94BF2456-E03C-433B-8A22-A2A40C396CAC}" type="slidenum">
              <a:rPr lang="en-AU" smtClean="0"/>
              <a:t>11</a:t>
            </a:fld>
            <a:endParaRPr lang="en-AU"/>
          </a:p>
        </p:txBody>
      </p:sp>
    </p:spTree>
    <p:extLst>
      <p:ext uri="{BB962C8B-B14F-4D97-AF65-F5344CB8AC3E}">
        <p14:creationId xmlns:p14="http://schemas.microsoft.com/office/powerpoint/2010/main" val="2502947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JP</a:t>
            </a:r>
          </a:p>
          <a:p>
            <a:pPr fontAlgn="base"/>
            <a:endParaRPr lang="en-US" dirty="0"/>
          </a:p>
          <a:p>
            <a:pPr fontAlgn="base"/>
            <a:r>
              <a:rPr lang="en-US" sz="1200" b="0" i="0" kern="1200">
                <a:solidFill>
                  <a:schemeClr val="tx1"/>
                </a:solidFill>
                <a:effectLst/>
                <a:latin typeface="+mn-lt"/>
                <a:ea typeface="+mn-ea"/>
                <a:cs typeface="+mn-cs"/>
              </a:rPr>
              <a:t>Back </a:t>
            </a:r>
            <a:r>
              <a:rPr lang="en-US" sz="1200" b="0" i="0" kern="1200" dirty="0">
                <a:solidFill>
                  <a:schemeClr val="tx1"/>
                </a:solidFill>
                <a:effectLst/>
                <a:latin typeface="+mn-lt"/>
                <a:ea typeface="+mn-ea"/>
                <a:cs typeface="+mn-cs"/>
              </a:rPr>
              <a:t>to Basics - The Science of Software Development (JP)</a:t>
            </a:r>
          </a:p>
          <a:p>
            <a:pPr fontAlgn="base"/>
            <a:r>
              <a:rPr lang="en-US" sz="1200" b="0" i="0" kern="1200" dirty="0">
                <a:solidFill>
                  <a:schemeClr val="tx1"/>
                </a:solidFill>
                <a:effectLst/>
                <a:latin typeface="+mn-lt"/>
                <a:ea typeface="+mn-ea"/>
                <a:cs typeface="+mn-cs"/>
              </a:rPr>
              <a:t>Scientific management </a:t>
            </a:r>
            <a:r>
              <a:rPr lang="en-US" sz="1200" b="0" i="0" kern="1200" dirty="0" err="1">
                <a:solidFill>
                  <a:schemeClr val="tx1"/>
                </a:solidFill>
                <a:effectLst/>
                <a:latin typeface="+mn-lt"/>
                <a:ea typeface="+mn-ea"/>
                <a:cs typeface="+mn-cs"/>
              </a:rPr>
              <a:t>pricipals</a:t>
            </a:r>
            <a:r>
              <a:rPr lang="en-US" sz="1200" b="0" i="0" kern="1200" dirty="0">
                <a:solidFill>
                  <a:schemeClr val="tx1"/>
                </a:solidFill>
                <a:effectLst/>
                <a:latin typeface="+mn-lt"/>
                <a:ea typeface="+mn-ea"/>
                <a:cs typeface="+mn-cs"/>
              </a:rPr>
              <a:t> have been around since the early 1900's not new</a:t>
            </a:r>
          </a:p>
          <a:p>
            <a:pPr fontAlgn="base"/>
            <a:r>
              <a:rPr lang="en-US" sz="1200" b="0" i="0" kern="1200" dirty="0">
                <a:solidFill>
                  <a:schemeClr val="tx1"/>
                </a:solidFill>
                <a:effectLst/>
                <a:latin typeface="+mn-lt"/>
                <a:ea typeface="+mn-ea"/>
                <a:cs typeface="+mn-cs"/>
              </a:rPr>
              <a:t>Ideas and opinions are regarded as being </a:t>
            </a:r>
            <a:r>
              <a:rPr lang="en-US" sz="1200" b="0" i="0" kern="1200" dirty="0" err="1">
                <a:solidFill>
                  <a:schemeClr val="tx1"/>
                </a:solidFill>
                <a:effectLst/>
                <a:latin typeface="+mn-lt"/>
                <a:ea typeface="+mn-ea"/>
                <a:cs typeface="+mn-cs"/>
              </a:rPr>
              <a:t>faliable</a:t>
            </a:r>
            <a:r>
              <a:rPr lang="en-US" sz="1200" b="0" i="0" kern="1200" dirty="0">
                <a:solidFill>
                  <a:schemeClr val="tx1"/>
                </a:solidFill>
                <a:effectLst/>
                <a:latin typeface="+mn-lt"/>
                <a:ea typeface="+mn-ea"/>
                <a:cs typeface="+mn-cs"/>
              </a:rPr>
              <a:t>.</a:t>
            </a:r>
          </a:p>
          <a:p>
            <a:pPr fontAlgn="base"/>
            <a:r>
              <a:rPr lang="en-US" sz="1200" b="1" i="0" kern="1200" dirty="0">
                <a:solidFill>
                  <a:schemeClr val="tx1"/>
                </a:solidFill>
                <a:effectLst/>
                <a:latin typeface="+mn-lt"/>
                <a:ea typeface="+mn-ea"/>
                <a:cs typeface="+mn-cs"/>
              </a:rPr>
              <a:t>Modern day versions: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Iterative Development</a:t>
            </a:r>
          </a:p>
          <a:p>
            <a:pPr fontAlgn="base"/>
            <a:r>
              <a:rPr lang="en-US" sz="1200" b="0" i="0" kern="1200" dirty="0">
                <a:solidFill>
                  <a:schemeClr val="tx1"/>
                </a:solidFill>
                <a:effectLst/>
                <a:latin typeface="+mn-lt"/>
                <a:ea typeface="+mn-ea"/>
                <a:cs typeface="+mn-cs"/>
              </a:rPr>
              <a:t>Scrum - Empirical</a:t>
            </a:r>
          </a:p>
          <a:p>
            <a:pPr fontAlgn="base"/>
            <a:r>
              <a:rPr lang="en-US" sz="1200" b="0" i="0" kern="1200" dirty="0">
                <a:solidFill>
                  <a:schemeClr val="tx1"/>
                </a:solidFill>
                <a:effectLst/>
                <a:latin typeface="+mn-lt"/>
                <a:ea typeface="+mn-ea"/>
                <a:cs typeface="+mn-cs"/>
              </a:rPr>
              <a:t>Continuous Validated Learning - Lean Startup - Strategic</a:t>
            </a:r>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12</a:t>
            </a:fld>
            <a:endParaRPr lang="en-AU"/>
          </a:p>
        </p:txBody>
      </p:sp>
    </p:spTree>
    <p:extLst>
      <p:ext uri="{BB962C8B-B14F-4D97-AF65-F5344CB8AC3E}">
        <p14:creationId xmlns:p14="http://schemas.microsoft.com/office/powerpoint/2010/main" val="3205733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JP</a:t>
            </a:r>
          </a:p>
        </p:txBody>
      </p:sp>
      <p:sp>
        <p:nvSpPr>
          <p:cNvPr id="4" name="Slide Number Placeholder 3"/>
          <p:cNvSpPr>
            <a:spLocks noGrp="1"/>
          </p:cNvSpPr>
          <p:nvPr>
            <p:ph type="sldNum" sz="quarter" idx="10"/>
          </p:nvPr>
        </p:nvSpPr>
        <p:spPr/>
        <p:txBody>
          <a:bodyPr/>
          <a:lstStyle/>
          <a:p>
            <a:fld id="{94BF2456-E03C-433B-8A22-A2A40C396CAC}" type="slidenum">
              <a:rPr lang="en-AU" smtClean="0"/>
              <a:t>13</a:t>
            </a:fld>
            <a:endParaRPr lang="en-AU"/>
          </a:p>
        </p:txBody>
      </p:sp>
    </p:spTree>
    <p:extLst>
      <p:ext uri="{BB962C8B-B14F-4D97-AF65-F5344CB8AC3E}">
        <p14:creationId xmlns:p14="http://schemas.microsoft.com/office/powerpoint/2010/main" val="3743528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JP</a:t>
            </a:r>
          </a:p>
          <a:p>
            <a:pPr fontAlgn="base"/>
            <a:endParaRPr lang="en-US" dirty="0"/>
          </a:p>
          <a:p>
            <a:pPr fontAlgn="base"/>
            <a:r>
              <a:rPr lang="en-US" sz="1200" b="0" i="0" kern="1200" dirty="0">
                <a:solidFill>
                  <a:schemeClr val="tx1"/>
                </a:solidFill>
                <a:effectLst/>
                <a:latin typeface="+mn-lt"/>
                <a:ea typeface="+mn-ea"/>
                <a:cs typeface="+mn-cs"/>
              </a:rPr>
              <a:t>Tenacity - people absorbed in their own belief not willing to accept or adapt when presented with contrary information</a:t>
            </a:r>
          </a:p>
          <a:p>
            <a:pPr fontAlgn="base"/>
            <a:r>
              <a:rPr lang="en-US" sz="1200" b="0" i="0" kern="1200" dirty="0">
                <a:solidFill>
                  <a:schemeClr val="tx1"/>
                </a:solidFill>
                <a:effectLst/>
                <a:latin typeface="+mn-lt"/>
                <a:ea typeface="+mn-ea"/>
                <a:cs typeface="+mn-cs"/>
              </a:rPr>
              <a:t>Authority - We are told what to believe even if deep down we don't believe it.</a:t>
            </a:r>
          </a:p>
          <a:p>
            <a:pPr fontAlgn="base"/>
            <a:r>
              <a:rPr lang="en-US" sz="1200" b="0" i="0" kern="1200" dirty="0">
                <a:solidFill>
                  <a:schemeClr val="tx1"/>
                </a:solidFill>
                <a:effectLst/>
                <a:latin typeface="+mn-lt"/>
                <a:ea typeface="+mn-ea"/>
                <a:cs typeface="+mn-cs"/>
              </a:rPr>
              <a:t>Conformity - Cos everyone else is doing it - fashionable.</a:t>
            </a:r>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14</a:t>
            </a:fld>
            <a:endParaRPr lang="en-AU"/>
          </a:p>
        </p:txBody>
      </p:sp>
    </p:spTree>
    <p:extLst>
      <p:ext uri="{BB962C8B-B14F-4D97-AF65-F5344CB8AC3E}">
        <p14:creationId xmlns:p14="http://schemas.microsoft.com/office/powerpoint/2010/main" val="1133408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mtClean="0"/>
              <a:t>RM</a:t>
            </a:r>
            <a:endParaRPr lang="en-AU" dirty="0"/>
          </a:p>
          <a:p>
            <a:pPr fontAlgn="base"/>
            <a:endParaRPr lang="en-AU" dirty="0"/>
          </a:p>
          <a:p>
            <a:pPr fontAlgn="base"/>
            <a:r>
              <a:rPr lang="en-AU" dirty="0"/>
              <a:t>What we are talking about here is absolutely cultural change – it’s a completely different way of thinking about management and planning.</a:t>
            </a:r>
          </a:p>
          <a:p>
            <a:pPr fontAlgn="base"/>
            <a:endParaRPr lang="en-AU" dirty="0"/>
          </a:p>
          <a:p>
            <a:pPr fontAlgn="base"/>
            <a:r>
              <a:rPr lang="en-AU" dirty="0"/>
              <a:t>We’ve reached the conclusion through experience and some reasoning that in order to pull this off you need to involve executive management at the top of the chain for two reasons:</a:t>
            </a:r>
          </a:p>
          <a:p>
            <a:pPr marL="228600" indent="-228600" fontAlgn="base">
              <a:buFont typeface="+mj-lt"/>
              <a:buAutoNum type="arabicPeriod"/>
            </a:pPr>
            <a:r>
              <a:rPr lang="en-AU" dirty="0"/>
              <a:t>To change the culture of an entire company you clearly need to drive that with help from executives (think authority unscientific thinking)</a:t>
            </a:r>
          </a:p>
          <a:p>
            <a:pPr marL="228600" indent="-228600" fontAlgn="base">
              <a:buFont typeface="+mj-lt"/>
              <a:buAutoNum type="arabicPeriod"/>
            </a:pPr>
            <a:r>
              <a:rPr lang="en-AU" dirty="0"/>
              <a:t>In order to drive all decisions and actions in a company from the strategic goals you need the people who set the strategic goals to cooperate</a:t>
            </a:r>
          </a:p>
          <a:p>
            <a:pPr fontAlgn="base">
              <a:buFont typeface="+mj-lt"/>
              <a:buNone/>
            </a:pPr>
            <a:endParaRPr lang="en-AU" dirty="0"/>
          </a:p>
          <a:p>
            <a:pPr fontAlgn="base"/>
            <a:r>
              <a:rPr lang="en-AU" dirty="0"/>
              <a:t>If this "movement" was to start with only one person we believe it has to be someone at the top of the food chain.</a:t>
            </a:r>
          </a:p>
          <a:p>
            <a:pPr fontAlgn="base"/>
            <a:endParaRPr lang="en-AU" dirty="0"/>
          </a:p>
          <a:p>
            <a:pPr fontAlgn="base"/>
            <a:r>
              <a:rPr lang="en-AU" dirty="0"/>
              <a:t>Reiterate: It's </a:t>
            </a:r>
            <a:r>
              <a:rPr lang="en-AU" b="1" dirty="0"/>
              <a:t>not </a:t>
            </a:r>
            <a:r>
              <a:rPr lang="en-AU" dirty="0"/>
              <a:t>easy and it does take years - look at </a:t>
            </a:r>
            <a:r>
              <a:rPr lang="en-AU" dirty="0" err="1"/>
              <a:t>BankWest</a:t>
            </a:r>
            <a:r>
              <a:rPr lang="en-AU" dirty="0"/>
              <a:t> as an example.</a:t>
            </a:r>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15</a:t>
            </a:fld>
            <a:endParaRPr lang="en-AU"/>
          </a:p>
        </p:txBody>
      </p:sp>
    </p:spTree>
    <p:extLst>
      <p:ext uri="{BB962C8B-B14F-4D97-AF65-F5344CB8AC3E}">
        <p14:creationId xmlns:p14="http://schemas.microsoft.com/office/powerpoint/2010/main" val="4142595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RM</a:t>
            </a:r>
            <a:endParaRPr lang="en-AU"/>
          </a:p>
        </p:txBody>
      </p:sp>
      <p:sp>
        <p:nvSpPr>
          <p:cNvPr id="4" name="Slide Number Placeholder 3"/>
          <p:cNvSpPr>
            <a:spLocks noGrp="1"/>
          </p:cNvSpPr>
          <p:nvPr>
            <p:ph type="sldNum" sz="quarter" idx="10"/>
          </p:nvPr>
        </p:nvSpPr>
        <p:spPr/>
        <p:txBody>
          <a:bodyPr/>
          <a:lstStyle/>
          <a:p>
            <a:fld id="{94BF2456-E03C-433B-8A22-A2A40C396CAC}" type="slidenum">
              <a:rPr lang="en-AU" smtClean="0"/>
              <a:t>16</a:t>
            </a:fld>
            <a:endParaRPr lang="en-AU"/>
          </a:p>
        </p:txBody>
      </p:sp>
    </p:spTree>
    <p:extLst>
      <p:ext uri="{BB962C8B-B14F-4D97-AF65-F5344CB8AC3E}">
        <p14:creationId xmlns:p14="http://schemas.microsoft.com/office/powerpoint/2010/main" val="150743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dirty="0" smtClean="0"/>
              <a:t>RM</a:t>
            </a:r>
          </a:p>
          <a:p>
            <a:pPr fontAlgn="base"/>
            <a:endParaRPr lang="en-AU" dirty="0" smtClean="0"/>
          </a:p>
          <a:p>
            <a:pPr fontAlgn="base"/>
            <a:r>
              <a:rPr lang="en-AU" dirty="0" smtClean="0"/>
              <a:t>Lean </a:t>
            </a:r>
            <a:r>
              <a:rPr lang="en-AU" dirty="0" err="1" smtClean="0"/>
              <a:t>Startup</a:t>
            </a:r>
            <a:r>
              <a:rPr lang="en-AU" dirty="0" smtClean="0"/>
              <a:t> introduces the concept of the Build, Measure, Learn loop.</a:t>
            </a:r>
            <a:r>
              <a:rPr lang="en-AU" baseline="0" dirty="0" smtClean="0"/>
              <a:t> Basically this means [explain the loop]</a:t>
            </a:r>
          </a:p>
          <a:p>
            <a:pPr fontAlgn="base"/>
            <a:endParaRPr lang="en-AU" dirty="0" smtClean="0"/>
          </a:p>
          <a:p>
            <a:pPr fontAlgn="base"/>
            <a:r>
              <a:rPr lang="en-AU" sz="1200" b="0" i="0" kern="1200" dirty="0" smtClean="0">
                <a:solidFill>
                  <a:schemeClr val="tx1"/>
                </a:solidFill>
                <a:effectLst/>
                <a:latin typeface="+mn-lt"/>
                <a:ea typeface="+mn-ea"/>
                <a:cs typeface="+mn-cs"/>
              </a:rPr>
              <a:t>Lean </a:t>
            </a:r>
            <a:r>
              <a:rPr lang="en-AU" sz="1200" b="0" i="0" kern="1200" dirty="0" err="1" smtClean="0">
                <a:solidFill>
                  <a:schemeClr val="tx1"/>
                </a:solidFill>
                <a:effectLst/>
                <a:latin typeface="+mn-lt"/>
                <a:ea typeface="+mn-ea"/>
                <a:cs typeface="+mn-cs"/>
              </a:rPr>
              <a:t>Startup</a:t>
            </a:r>
            <a:r>
              <a:rPr lang="en-AU" sz="1200" b="0" i="0" kern="1200" dirty="0" smtClean="0">
                <a:solidFill>
                  <a:schemeClr val="tx1"/>
                </a:solidFill>
                <a:effectLst/>
                <a:latin typeface="+mn-lt"/>
                <a:ea typeface="+mn-ea"/>
                <a:cs typeface="+mn-cs"/>
              </a:rPr>
              <a:t> also</a:t>
            </a:r>
            <a:r>
              <a:rPr lang="en-AU" sz="1200" b="0" i="0" kern="1200" baseline="0" dirty="0" smtClean="0">
                <a:solidFill>
                  <a:schemeClr val="tx1"/>
                </a:solidFill>
                <a:effectLst/>
                <a:latin typeface="+mn-lt"/>
                <a:ea typeface="+mn-ea"/>
                <a:cs typeface="+mn-cs"/>
              </a:rPr>
              <a:t> introduces the concept of a </a:t>
            </a:r>
            <a:r>
              <a:rPr lang="en-AU" sz="1200" b="0" i="0" kern="1200" dirty="0" smtClean="0">
                <a:solidFill>
                  <a:schemeClr val="tx1"/>
                </a:solidFill>
                <a:effectLst/>
                <a:latin typeface="+mn-lt"/>
                <a:ea typeface="+mn-ea"/>
                <a:cs typeface="+mn-cs"/>
              </a:rPr>
              <a:t>minimum viable product as that version of a product which allows a team to collect the maximum amount of validated learning with the least amount of effort.</a:t>
            </a:r>
            <a:endParaRPr lang="en-AU" dirty="0"/>
          </a:p>
          <a:p>
            <a:pPr fontAlgn="base"/>
            <a:endParaRPr lang="en-AU" dirty="0" smtClean="0"/>
          </a:p>
          <a:p>
            <a:pPr fontAlgn="base"/>
            <a:r>
              <a:rPr lang="en-AU" dirty="0" smtClean="0"/>
              <a:t>This might involve hours or days of effort</a:t>
            </a:r>
            <a:r>
              <a:rPr lang="en-AU" baseline="0" dirty="0" smtClean="0"/>
              <a:t> or it might be days or weeks of effort – it depends entirely on what you are building, what hypothesis you are trying to test and the customers you are targeting.</a:t>
            </a:r>
            <a:endParaRPr lang="en-AU" dirty="0" smtClean="0"/>
          </a:p>
          <a:p>
            <a:pPr fontAlgn="base"/>
            <a:endParaRPr lang="en-AU" dirty="0" smtClean="0"/>
          </a:p>
          <a:p>
            <a:pPr fontAlgn="base"/>
            <a:r>
              <a:rPr lang="en-AU" dirty="0" smtClean="0"/>
              <a:t>Where</a:t>
            </a:r>
            <a:r>
              <a:rPr lang="en-AU" baseline="0" dirty="0" smtClean="0"/>
              <a:t> we believe the MVP technique fits into strategic thinking is that we believe that minimum viable products should become a unit of measurement for strategic planning.</a:t>
            </a:r>
          </a:p>
          <a:p>
            <a:pPr fontAlgn="base"/>
            <a:endParaRPr lang="en-AU" baseline="0" dirty="0" smtClean="0"/>
          </a:p>
          <a:p>
            <a:pPr fontAlgn="base"/>
            <a:r>
              <a:rPr lang="en-AU" baseline="0" dirty="0" smtClean="0"/>
              <a:t>This comes back to what we presented at the start about the work of Agile teams being book-ended by waterfall planning and release. If instead of planning big projects if companies instead identified minimum viable products that may help the company meet a strategic goal then this presents a much lower risk profile for the company.</a:t>
            </a:r>
          </a:p>
          <a:p>
            <a:pPr fontAlgn="base"/>
            <a:endParaRPr lang="en-AU" baseline="0" dirty="0" smtClean="0"/>
          </a:p>
          <a:p>
            <a:pPr fontAlgn="base"/>
            <a:r>
              <a:rPr lang="en-AU" baseline="0" dirty="0" smtClean="0"/>
              <a:t>To illustrate, say a company has one important strategic goal they want to meet for a 6 month period of time – increase membership by 20%. If they scheduled a 6 month project and it turns out that project isn’t successful in meeting that goal then there is no opportunity to correct for that until after the 6 months is up. If instead the company identified a series of MVPs (let’s say 6 MVPs) then there is 6 times the learning and it’s much more likely that in that time an approach that does contribute to the strategic goal can be found.</a:t>
            </a:r>
            <a:endParaRPr lang="en-AU" dirty="0" smtClean="0"/>
          </a:p>
        </p:txBody>
      </p:sp>
      <p:sp>
        <p:nvSpPr>
          <p:cNvPr id="4" name="Slide Number Placeholder 3"/>
          <p:cNvSpPr>
            <a:spLocks noGrp="1"/>
          </p:cNvSpPr>
          <p:nvPr>
            <p:ph type="sldNum" sz="quarter" idx="10"/>
          </p:nvPr>
        </p:nvSpPr>
        <p:spPr/>
        <p:txBody>
          <a:bodyPr/>
          <a:lstStyle/>
          <a:p>
            <a:fld id="{94BF2456-E03C-433B-8A22-A2A40C396CAC}" type="slidenum">
              <a:rPr lang="en-AU" smtClean="0"/>
              <a:t>17</a:t>
            </a:fld>
            <a:endParaRPr lang="en-AU"/>
          </a:p>
        </p:txBody>
      </p:sp>
    </p:spTree>
    <p:extLst>
      <p:ext uri="{BB962C8B-B14F-4D97-AF65-F5344CB8AC3E}">
        <p14:creationId xmlns:p14="http://schemas.microsoft.com/office/powerpoint/2010/main" val="1426154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RM</a:t>
            </a:r>
          </a:p>
          <a:p>
            <a:endParaRPr lang="en-AU" dirty="0" smtClean="0"/>
          </a:p>
          <a:p>
            <a:r>
              <a:rPr lang="en-AU" dirty="0" smtClean="0"/>
              <a:t>In consideration of the MVP technique – one thing I notice a lot when introducing</a:t>
            </a:r>
            <a:r>
              <a:rPr lang="en-AU" baseline="0" dirty="0" smtClean="0"/>
              <a:t> the concept to clients is there is a tendency to err on the side of caution when considering what should be in the MVP because they are afraid to release something too early. While I think a pragmatic approach is always in order, I really like this quote from Reid Hoffman because for me it sums up a good default position to have when considering an MVP.</a:t>
            </a:r>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18</a:t>
            </a:fld>
            <a:endParaRPr lang="en-AU"/>
          </a:p>
        </p:txBody>
      </p:sp>
    </p:spTree>
    <p:extLst>
      <p:ext uri="{BB962C8B-B14F-4D97-AF65-F5344CB8AC3E}">
        <p14:creationId xmlns:p14="http://schemas.microsoft.com/office/powerpoint/2010/main" val="2262267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dirty="0"/>
              <a:t>JP</a:t>
            </a:r>
          </a:p>
          <a:p>
            <a:pPr fontAlgn="base"/>
            <a:endParaRPr lang="en-AU" dirty="0"/>
          </a:p>
          <a:p>
            <a:pPr fontAlgn="base"/>
            <a:r>
              <a:rPr lang="en-AU" dirty="0"/>
              <a:t>Vanity Metrics - Eric Reis</a:t>
            </a:r>
          </a:p>
          <a:p>
            <a:pPr fontAlgn="base"/>
            <a:r>
              <a:rPr lang="en-AU" dirty="0"/>
              <a:t>Minimal Marketable product != MVP</a:t>
            </a:r>
          </a:p>
          <a:p>
            <a:pPr fontAlgn="base"/>
            <a:r>
              <a:rPr lang="en-AU" b="1" dirty="0"/>
              <a:t>Fear of releasing to REAL customers (see next slide)</a:t>
            </a:r>
            <a:endParaRPr lang="en-AU"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The minimum viable product is that version of a new product which allows a team to collect the maximum amount of validated </a:t>
            </a:r>
            <a:r>
              <a:rPr lang="en-US" sz="1200" b="1" i="1" kern="1200" dirty="0">
                <a:solidFill>
                  <a:schemeClr val="tx1"/>
                </a:solidFill>
                <a:effectLst/>
                <a:latin typeface="+mn-lt"/>
                <a:ea typeface="+mn-ea"/>
                <a:cs typeface="+mn-cs"/>
              </a:rPr>
              <a:t>learning</a:t>
            </a:r>
            <a:r>
              <a:rPr lang="en-US" sz="1200" b="0" i="1" kern="1200" dirty="0">
                <a:solidFill>
                  <a:schemeClr val="tx1"/>
                </a:solidFill>
                <a:effectLst/>
                <a:latin typeface="+mn-lt"/>
                <a:ea typeface="+mn-ea"/>
                <a:cs typeface="+mn-cs"/>
              </a:rPr>
              <a:t> about customers with the least effort.</a:t>
            </a:r>
            <a:r>
              <a:rPr lang="en-US" sz="1200" b="0" i="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indent="0" algn="l" defTabSz="914400" rtl="0" eaLnBrk="1" fontAlgn="auto" latinLnBrk="0" hangingPunct="1">
              <a:lnSpc>
                <a:spcPct val="100000"/>
              </a:lnSpc>
              <a:spcBef>
                <a:spcPts val="0"/>
              </a:spcBef>
              <a:spcAft>
                <a:spcPts val="0"/>
              </a:spcAft>
              <a:buClrTx/>
              <a:buSzTx/>
              <a:buFontTx/>
              <a:buNone/>
              <a:tabLst/>
              <a:defRPr/>
            </a:pPr>
            <a:r>
              <a:rPr lang="en-AU" b="1" dirty="0"/>
              <a:t>Bad</a:t>
            </a:r>
            <a:r>
              <a:rPr lang="en-AU" b="1" baseline="0" dirty="0"/>
              <a:t> MVPs</a:t>
            </a:r>
            <a:endParaRPr lang="en-AU" b="1" dirty="0"/>
          </a:p>
          <a:p>
            <a:pPr marL="0" marR="0" indent="0" algn="l" defTabSz="914400" rtl="0" eaLnBrk="1" fontAlgn="auto" latinLnBrk="0" hangingPunct="1">
              <a:lnSpc>
                <a:spcPct val="100000"/>
              </a:lnSpc>
              <a:spcBef>
                <a:spcPts val="0"/>
              </a:spcBef>
              <a:spcAft>
                <a:spcPts val="0"/>
              </a:spcAft>
              <a:buClrTx/>
              <a:buSzTx/>
              <a:buFontTx/>
              <a:buNone/>
              <a:tabLst/>
              <a:defRPr/>
            </a:pPr>
            <a:r>
              <a:rPr lang="en-AU" dirty="0"/>
              <a:t>Internal Releases</a:t>
            </a:r>
            <a:r>
              <a:rPr lang="en-AU" baseline="0" dirty="0"/>
              <a:t> – Releasing to internal users when those users are not your target customers.</a:t>
            </a:r>
            <a:endParaRPr lang="en-AU" dirty="0"/>
          </a:p>
          <a:p>
            <a:r>
              <a:rPr lang="en-AU" dirty="0"/>
              <a:t>Large MVPs</a:t>
            </a:r>
            <a:r>
              <a:rPr lang="en-AU" baseline="0" dirty="0"/>
              <a:t> – MVPs that contain pet feature or unnecessary features. Consider each feature being an MBP</a:t>
            </a:r>
            <a:endParaRPr lang="en-AU" dirty="0"/>
          </a:p>
          <a:p>
            <a:r>
              <a:rPr lang="en-AU" dirty="0"/>
              <a:t>Vanity Metrics – Only looking at metrics</a:t>
            </a:r>
            <a:r>
              <a:rPr lang="en-AU" baseline="0" dirty="0"/>
              <a:t> that confirm your hypothesis, Gross metrics e.g. Gross Profit are usually bad examples of metrics as they can be influenced in many ways and can hide the real performance of your MVP</a:t>
            </a:r>
          </a:p>
          <a:p>
            <a:endParaRPr lang="en-AU" baseline="0" dirty="0"/>
          </a:p>
          <a:p>
            <a:r>
              <a:rPr lang="en-AU" dirty="0"/>
              <a:t>“</a:t>
            </a:r>
            <a:r>
              <a:rPr lang="en-AU" i="1" dirty="0"/>
              <a:t>But</a:t>
            </a:r>
            <a:r>
              <a:rPr lang="en-AU" i="1" baseline="0" dirty="0"/>
              <a:t>.. MVP = Crap half baked product</a:t>
            </a:r>
            <a:r>
              <a:rPr lang="en-AU" baseline="0" dirty="0"/>
              <a:t>” </a:t>
            </a:r>
          </a:p>
          <a:p>
            <a:endParaRPr lang="en-AU" baseline="0" dirty="0"/>
          </a:p>
          <a:p>
            <a:r>
              <a:rPr lang="en-AU" baseline="0" dirty="0"/>
              <a:t>Sure when done badly. There is no magic solution other than to try and collected </a:t>
            </a:r>
            <a:r>
              <a:rPr lang="en-AU" i="1" baseline="0" dirty="0"/>
              <a:t>VALIDATED LEARNING </a:t>
            </a:r>
            <a:r>
              <a:rPr lang="en-AU" b="0" i="0" baseline="0" dirty="0"/>
              <a:t>so you need to get creative.</a:t>
            </a:r>
          </a:p>
          <a:p>
            <a:endParaRPr lang="en-AU" b="0" i="0" baseline="0" dirty="0"/>
          </a:p>
          <a:p>
            <a:r>
              <a:rPr lang="en-AU" b="0" i="0" baseline="0" dirty="0"/>
              <a:t>Consider exposing your MVP to early adopters but be careful that these adopters are real customers. Be aware that of the biases that early adopters often have. </a:t>
            </a:r>
          </a:p>
          <a:p>
            <a:r>
              <a:rPr lang="en-AU" b="0" i="0" baseline="0" dirty="0"/>
              <a:t>Consider smote tests such as click throughs to “Register your interest” pages, but don’t go too far - please consider your customer they are not guinea pigs that will put themselves out to confirm your MVP.</a:t>
            </a:r>
          </a:p>
          <a:p>
            <a:r>
              <a:rPr lang="en-AU" b="0" i="0" baseline="0" dirty="0"/>
              <a:t>Consider concierge services – build a human system to prove an idea in the small scale, and then look at using technology to scale. This approach is often overlooked by established organisations but ironically is the mechanism by which many companies were seeded.</a:t>
            </a:r>
          </a:p>
          <a:p>
            <a:endParaRPr lang="en-AU" i="1" dirty="0"/>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19</a:t>
            </a:fld>
            <a:endParaRPr lang="en-AU"/>
          </a:p>
        </p:txBody>
      </p:sp>
    </p:spTree>
    <p:extLst>
      <p:ext uri="{BB962C8B-B14F-4D97-AF65-F5344CB8AC3E}">
        <p14:creationId xmlns:p14="http://schemas.microsoft.com/office/powerpoint/2010/main" val="2160057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RM</a:t>
            </a:r>
            <a:endParaRPr lang="en-AU" dirty="0"/>
          </a:p>
          <a:p>
            <a:endParaRPr lang="en-AU" dirty="0"/>
          </a:p>
          <a:p>
            <a:pPr fontAlgn="base"/>
            <a:r>
              <a:rPr lang="en-AU" sz="1200" b="0" i="0" kern="1200" dirty="0">
                <a:solidFill>
                  <a:schemeClr val="tx1"/>
                </a:solidFill>
                <a:effectLst/>
                <a:latin typeface="+mn-lt"/>
                <a:ea typeface="+mn-ea"/>
                <a:cs typeface="+mn-cs"/>
              </a:rPr>
              <a:t>We don’t claim to be experts in what we are presenting; we're on a </a:t>
            </a:r>
            <a:r>
              <a:rPr lang="en-AU" sz="1200" b="1" i="1" kern="1200" dirty="0">
                <a:solidFill>
                  <a:schemeClr val="tx1"/>
                </a:solidFill>
                <a:effectLst/>
                <a:latin typeface="+mn-lt"/>
                <a:ea typeface="+mn-ea"/>
                <a:cs typeface="+mn-cs"/>
              </a:rPr>
              <a:t>journey</a:t>
            </a:r>
            <a:r>
              <a:rPr lang="en-AU" sz="1200" b="0" i="0" kern="1200" dirty="0">
                <a:solidFill>
                  <a:schemeClr val="tx1"/>
                </a:solidFill>
                <a:effectLst/>
                <a:latin typeface="+mn-lt"/>
                <a:ea typeface="+mn-ea"/>
                <a:cs typeface="+mn-cs"/>
              </a:rPr>
              <a:t> to try and discover ways of delivering more value more efficiently.</a:t>
            </a:r>
          </a:p>
          <a:p>
            <a:pPr fontAlgn="base"/>
            <a:r>
              <a:rPr lang="en-AU" sz="1200" b="0" i="0" kern="1200" dirty="0">
                <a:solidFill>
                  <a:schemeClr val="tx1"/>
                </a:solidFill>
                <a:effectLst/>
                <a:latin typeface="+mn-lt"/>
                <a:ea typeface="+mn-ea"/>
                <a:cs typeface="+mn-cs"/>
              </a:rPr>
              <a:t>This talk will cover our research, learnings and ideas.</a:t>
            </a:r>
          </a:p>
          <a:p>
            <a:pPr fontAlgn="base"/>
            <a:r>
              <a:rPr lang="en-AU" sz="1200" b="0" i="0" kern="1200" dirty="0">
                <a:solidFill>
                  <a:schemeClr val="tx1"/>
                </a:solidFill>
                <a:effectLst/>
                <a:latin typeface="+mn-lt"/>
                <a:ea typeface="+mn-ea"/>
                <a:cs typeface="+mn-cs"/>
              </a:rPr>
              <a:t>We hope this is a thought provoking talk.</a:t>
            </a:r>
          </a:p>
        </p:txBody>
      </p:sp>
      <p:sp>
        <p:nvSpPr>
          <p:cNvPr id="4" name="Slide Number Placeholder 3"/>
          <p:cNvSpPr>
            <a:spLocks noGrp="1"/>
          </p:cNvSpPr>
          <p:nvPr>
            <p:ph type="sldNum" sz="quarter" idx="10"/>
          </p:nvPr>
        </p:nvSpPr>
        <p:spPr/>
        <p:txBody>
          <a:bodyPr/>
          <a:lstStyle/>
          <a:p>
            <a:fld id="{94BF2456-E03C-433B-8A22-A2A40C396CAC}" type="slidenum">
              <a:rPr lang="en-AU" smtClean="0"/>
              <a:t>2</a:t>
            </a:fld>
            <a:endParaRPr lang="en-AU"/>
          </a:p>
        </p:txBody>
      </p:sp>
    </p:spTree>
    <p:extLst>
      <p:ext uri="{BB962C8B-B14F-4D97-AF65-F5344CB8AC3E}">
        <p14:creationId xmlns:p14="http://schemas.microsoft.com/office/powerpoint/2010/main" val="1095096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dirty="0" smtClean="0"/>
              <a:t>RM</a:t>
            </a:r>
            <a:r>
              <a:rPr lang="en-AU" dirty="0"/>
              <a:t>:</a:t>
            </a:r>
          </a:p>
          <a:p>
            <a:pPr fontAlgn="base"/>
            <a:endParaRPr lang="en-AU" dirty="0"/>
          </a:p>
          <a:p>
            <a:pPr fontAlgn="base"/>
            <a:r>
              <a:rPr lang="en-AU" b="0" dirty="0" smtClean="0"/>
              <a:t>Story mapping is a fairly “old” technique now and I’ve personally been</a:t>
            </a:r>
            <a:r>
              <a:rPr lang="en-AU" b="0" baseline="0" dirty="0" smtClean="0"/>
              <a:t> using it for a number of years to help map out and understand initial backlogs at the start of projects.</a:t>
            </a:r>
          </a:p>
          <a:p>
            <a:pPr fontAlgn="base"/>
            <a:endParaRPr lang="en-AU" b="0" baseline="0" dirty="0" smtClean="0"/>
          </a:p>
          <a:p>
            <a:pPr fontAlgn="base"/>
            <a:r>
              <a:rPr lang="en-AU" b="0" baseline="0" dirty="0" smtClean="0"/>
              <a:t>Story maps are really helpful to v</a:t>
            </a:r>
            <a:r>
              <a:rPr lang="en-AU" b="0" dirty="0" smtClean="0"/>
              <a:t>isualise an entire product</a:t>
            </a:r>
            <a:r>
              <a:rPr lang="en-AU" b="0" baseline="0" dirty="0" smtClean="0"/>
              <a:t> </a:t>
            </a:r>
            <a:r>
              <a:rPr lang="en-AU" b="0" dirty="0" smtClean="0"/>
              <a:t>in </a:t>
            </a:r>
            <a:r>
              <a:rPr lang="en-AU" b="0" dirty="0"/>
              <a:t>a way that is understandable by </a:t>
            </a:r>
            <a:r>
              <a:rPr lang="en-AU" b="0" dirty="0" smtClean="0"/>
              <a:t>stakeholders by structuring stories in terms of the goals they accomplish and ordered in a horizontal logical order (usually chronologically from a user’s perspective). Then </a:t>
            </a:r>
            <a:r>
              <a:rPr lang="en-AU" b="0" baseline="0" dirty="0" smtClean="0"/>
              <a:t>to get someone up to speed on the map you can simply </a:t>
            </a:r>
            <a:r>
              <a:rPr lang="en-AU" b="0" dirty="0" smtClean="0"/>
              <a:t>"walk </a:t>
            </a:r>
            <a:r>
              <a:rPr lang="en-AU" b="0" dirty="0"/>
              <a:t>the </a:t>
            </a:r>
            <a:r>
              <a:rPr lang="en-AU" b="0" dirty="0" smtClean="0"/>
              <a:t>map“.</a:t>
            </a:r>
          </a:p>
          <a:p>
            <a:pPr fontAlgn="base"/>
            <a:endParaRPr lang="en-AU" b="0" dirty="0" smtClean="0"/>
          </a:p>
          <a:p>
            <a:pPr fontAlgn="base"/>
            <a:r>
              <a:rPr lang="en-AU" b="0" dirty="0" smtClean="0"/>
              <a:t>I’ve found that this technique significantly</a:t>
            </a:r>
            <a:r>
              <a:rPr lang="en-AU" b="0" baseline="0" dirty="0" smtClean="0"/>
              <a:t> helps elicit quick understanding about an entire product and importantly helps stakeholders identify missing or incorrect functionality. This makes sense because having a visual, logic display is clearly going to be more effective than a stack of cards.</a:t>
            </a:r>
          </a:p>
          <a:p>
            <a:pPr fontAlgn="base"/>
            <a:endParaRPr lang="en-AU" b="0" dirty="0" smtClean="0"/>
          </a:p>
          <a:p>
            <a:pPr fontAlgn="base"/>
            <a:r>
              <a:rPr lang="en-AU" b="0" dirty="0" smtClean="0"/>
              <a:t>The story map technique</a:t>
            </a:r>
            <a:r>
              <a:rPr lang="en-AU" b="0" baseline="0" dirty="0" smtClean="0"/>
              <a:t> is also really helpful for initial release planning and prioritisation by allowing for vertical organisation by priority to form </a:t>
            </a:r>
            <a:r>
              <a:rPr lang="en-AU" b="0" baseline="0" dirty="0" err="1" smtClean="0"/>
              <a:t>swimlanes</a:t>
            </a:r>
            <a:r>
              <a:rPr lang="en-AU" b="0" baseline="0" dirty="0" smtClean="0"/>
              <a:t>.</a:t>
            </a:r>
            <a:endParaRPr lang="en-AU" b="0" dirty="0"/>
          </a:p>
          <a:p>
            <a:pPr fontAlgn="base"/>
            <a:endParaRPr lang="en-AU" b="1" dirty="0"/>
          </a:p>
          <a:p>
            <a:pPr fontAlgn="base"/>
            <a:r>
              <a:rPr lang="en-AU" dirty="0"/>
              <a:t>JP:</a:t>
            </a:r>
            <a:r>
              <a:rPr lang="en-AU" b="1" dirty="0"/>
              <a:t/>
            </a:r>
            <a:br>
              <a:rPr lang="en-AU" b="1" dirty="0"/>
            </a:br>
            <a:endParaRPr lang="en-AU" dirty="0"/>
          </a:p>
          <a:p>
            <a:pPr fontAlgn="base"/>
            <a:r>
              <a:rPr lang="en-AU" b="1" dirty="0"/>
              <a:t>Great starting point</a:t>
            </a:r>
            <a:endParaRPr lang="en-AU" dirty="0"/>
          </a:p>
          <a:p>
            <a:pPr fontAlgn="base"/>
            <a:r>
              <a:rPr lang="en-AU" b="1" dirty="0"/>
              <a:t>Gets Business 'people' involved early</a:t>
            </a:r>
            <a:endParaRPr lang="en-AU" dirty="0"/>
          </a:p>
          <a:p>
            <a:pPr fontAlgn="base"/>
            <a:r>
              <a:rPr lang="en-AU" b="1" dirty="0"/>
              <a:t>Can be used to identify MVP</a:t>
            </a:r>
            <a:endParaRPr lang="en-AU" dirty="0"/>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20</a:t>
            </a:fld>
            <a:endParaRPr lang="en-AU"/>
          </a:p>
        </p:txBody>
      </p:sp>
    </p:spTree>
    <p:extLst>
      <p:ext uri="{BB962C8B-B14F-4D97-AF65-F5344CB8AC3E}">
        <p14:creationId xmlns:p14="http://schemas.microsoft.com/office/powerpoint/2010/main" val="2703934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JP</a:t>
            </a:r>
          </a:p>
          <a:p>
            <a:endParaRPr lang="en-AU" dirty="0"/>
          </a:p>
          <a:p>
            <a:r>
              <a:rPr lang="en-AU" baseline="0" dirty="0"/>
              <a:t>Projects often start with a feature or solution in mind. A feature list or backlog is created and development begins. </a:t>
            </a:r>
          </a:p>
          <a:p>
            <a:endParaRPr lang="en-AU" baseline="0" dirty="0"/>
          </a:p>
          <a:p>
            <a:r>
              <a:rPr lang="en-AU" baseline="0" dirty="0"/>
              <a:t>Impact mapping is a collaboration and product discovery tool that encourages people to focus on achieving goals rather than delivering software. It is a useful strategic technique that clearly frames our objectives and helps identify ideas and assumptions that we may otherwise not recognise.</a:t>
            </a:r>
          </a:p>
          <a:p>
            <a:endParaRPr lang="en-AU" baseline="0" dirty="0"/>
          </a:p>
          <a:p>
            <a:r>
              <a:rPr lang="en-AU" baseline="0" dirty="0"/>
              <a:t>Impact mapping use useful for identifying alternatives that may be cheaper and less risky. It is useful in identifying experiments/MVPs that we can use to test our assumptions and see whether these are having the effect that  we assumed they would.</a:t>
            </a:r>
          </a:p>
          <a:p>
            <a:endParaRPr lang="en-AU" baseline="0" dirty="0"/>
          </a:p>
          <a:p>
            <a:r>
              <a:rPr lang="en-AU" baseline="0" dirty="0"/>
              <a:t>Supports frequent, iterative releases to measure progress.</a:t>
            </a:r>
          </a:p>
          <a:p>
            <a:endParaRPr lang="en-AU" baseline="0" dirty="0"/>
          </a:p>
          <a:p>
            <a:r>
              <a:rPr lang="en-AU" baseline="0" dirty="0"/>
              <a:t>Helps to communicate the BIG picture to all stakeholders, aligning expectations.</a:t>
            </a:r>
          </a:p>
          <a:p>
            <a:endParaRPr lang="en-AU" baseline="0" dirty="0"/>
          </a:p>
          <a:p>
            <a:r>
              <a:rPr lang="en-AU" baseline="0" dirty="0"/>
              <a:t>WHY? Start with Goal, why are we doing this? If an organisation is a profit organisation then consider defining this in terms of financial goals.</a:t>
            </a:r>
          </a:p>
          <a:p>
            <a:r>
              <a:rPr lang="en-AU" baseline="0" dirty="0"/>
              <a:t>WHO? Next define the actors who may influence the goal. </a:t>
            </a:r>
          </a:p>
          <a:p>
            <a:r>
              <a:rPr lang="en-AU" baseline="0" dirty="0"/>
              <a:t>HOW? Define the behaviours of the actors and how these behaviours contribute or hinder our ability to deliver the goal. It is useful to think about how behaviours need to change. </a:t>
            </a:r>
          </a:p>
          <a:p>
            <a:r>
              <a:rPr lang="en-AU" baseline="0" dirty="0"/>
              <a:t>WHAT? Only once we understand actors behaviours do we consider features we may be able to deliver or actions that we can take to encourage the behaviour we require. These can be broken down further if required.</a:t>
            </a:r>
          </a:p>
          <a:p>
            <a:endParaRPr lang="en-AU" baseline="0" dirty="0"/>
          </a:p>
          <a:p>
            <a:r>
              <a:rPr lang="en-AU" baseline="0" dirty="0"/>
              <a:t>Impact maps solve these common problems:</a:t>
            </a:r>
          </a:p>
          <a:p>
            <a:endParaRPr lang="en-AU" baseline="0" dirty="0"/>
          </a:p>
          <a:p>
            <a:r>
              <a:rPr lang="en-AU" baseline="0" dirty="0"/>
              <a:t>Scope Creep – We measure when the main deliverable is reached and stop working on it.</a:t>
            </a:r>
          </a:p>
          <a:p>
            <a:r>
              <a:rPr lang="en-AU" baseline="0" dirty="0"/>
              <a:t>Wrong Solutions – Easy to spot solutions looking for a problem, over engineering and complex solutions. Encourages us to try simpler solutions first.</a:t>
            </a:r>
          </a:p>
          <a:p>
            <a:r>
              <a:rPr lang="en-AU" baseline="0" dirty="0"/>
              <a:t>Pet Features – If a feature cannot be attributed to the intended goal then it will not feature on the map.</a:t>
            </a:r>
          </a:p>
          <a:p>
            <a:r>
              <a:rPr lang="en-AU" baseline="0" dirty="0"/>
              <a:t>Wrong Assumptions – It be comes clear and highly visible when our assumptions are not creating the impact we expected. Time to rethink or try something else.</a:t>
            </a:r>
          </a:p>
          <a:p>
            <a:r>
              <a:rPr lang="en-AU" baseline="0" dirty="0"/>
              <a:t>Ad-hoc prioritisation – Ensures we are always working on the features that we believe will have the highest impact.</a:t>
            </a:r>
          </a:p>
          <a:p>
            <a:endParaRPr lang="en-AU" baseline="0" dirty="0"/>
          </a:p>
          <a:p>
            <a:endParaRPr lang="en-AU" baseline="0" dirty="0"/>
          </a:p>
          <a:p>
            <a:endParaRPr lang="en-AU" baseline="0" dirty="0"/>
          </a:p>
          <a:p>
            <a:endParaRPr lang="en-AU" baseline="0" dirty="0"/>
          </a:p>
          <a:p>
            <a:endParaRPr lang="en-AU" baseline="0" dirty="0"/>
          </a:p>
          <a:p>
            <a:endParaRPr lang="en-AU" baseline="0" dirty="0"/>
          </a:p>
          <a:p>
            <a:endParaRPr lang="en-AU" baseline="0" dirty="0"/>
          </a:p>
          <a:p>
            <a:endParaRPr lang="en-AU" baseline="0" dirty="0"/>
          </a:p>
          <a:p>
            <a:endParaRPr lang="en-AU" baseline="0" dirty="0"/>
          </a:p>
        </p:txBody>
      </p:sp>
      <p:sp>
        <p:nvSpPr>
          <p:cNvPr id="4" name="Slide Number Placeholder 3"/>
          <p:cNvSpPr>
            <a:spLocks noGrp="1"/>
          </p:cNvSpPr>
          <p:nvPr>
            <p:ph type="sldNum" sz="quarter" idx="10"/>
          </p:nvPr>
        </p:nvSpPr>
        <p:spPr/>
        <p:txBody>
          <a:bodyPr/>
          <a:lstStyle/>
          <a:p>
            <a:fld id="{94BF2456-E03C-433B-8A22-A2A40C396CAC}" type="slidenum">
              <a:rPr lang="en-AU" smtClean="0"/>
              <a:t>21</a:t>
            </a:fld>
            <a:endParaRPr lang="en-AU"/>
          </a:p>
        </p:txBody>
      </p:sp>
    </p:spTree>
    <p:extLst>
      <p:ext uri="{BB962C8B-B14F-4D97-AF65-F5344CB8AC3E}">
        <p14:creationId xmlns:p14="http://schemas.microsoft.com/office/powerpoint/2010/main" val="3383506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JP</a:t>
            </a:r>
          </a:p>
          <a:p>
            <a:endParaRPr lang="en-AU" dirty="0"/>
          </a:p>
          <a:p>
            <a:r>
              <a:rPr lang="en-AU" dirty="0"/>
              <a:t>Great for rationalising and challenging existing opinions and focussing on metrics upfront. An opportunity</a:t>
            </a:r>
            <a:r>
              <a:rPr lang="en-AU" baseline="0" dirty="0"/>
              <a:t> canvas is a great tool to get everyone on the same page. It helps stimulate discussions that are otherwise overlooked. Everyone on the project should understand the reasons why we are doing this piece of work.</a:t>
            </a:r>
          </a:p>
          <a:p>
            <a:endParaRPr lang="en-AU" baseline="0" dirty="0"/>
          </a:p>
          <a:p>
            <a:r>
              <a:rPr lang="en-AU" baseline="0" dirty="0"/>
              <a:t>It answers  What, How, Who.</a:t>
            </a:r>
          </a:p>
          <a:p>
            <a:endParaRPr lang="en-AU" baseline="0" dirty="0"/>
          </a:p>
          <a:p>
            <a:r>
              <a:rPr lang="en-AU" b="1" baseline="0" dirty="0"/>
              <a:t>How to use the Map</a:t>
            </a:r>
            <a:endParaRPr lang="en-AU" b="1" dirty="0"/>
          </a:p>
          <a:p>
            <a:endParaRPr lang="en-AU" dirty="0"/>
          </a:p>
          <a:p>
            <a:r>
              <a:rPr lang="en-AU" dirty="0"/>
              <a:t>Start at</a:t>
            </a:r>
            <a:r>
              <a:rPr lang="en-AU" baseline="0" dirty="0"/>
              <a:t> #1 – Ideally stating the problems that your target users have. But the world is not ideal often you will find yourself presented with a solution looking for a problem. That’s not to say the solution is bad but we can use the opportunity canvas to try and validate these solutions. In this case start with the Solution Ideas and then list the problems that the solution solves.</a:t>
            </a:r>
          </a:p>
          <a:p>
            <a:endParaRPr lang="en-AU" baseline="0" dirty="0"/>
          </a:p>
          <a:p>
            <a:r>
              <a:rPr lang="en-AU" baseline="0" dirty="0"/>
              <a:t>Work your way though the map to stimulate discussion and alternatives.</a:t>
            </a:r>
            <a:endParaRPr lang="en-AU" dirty="0"/>
          </a:p>
          <a:p>
            <a:endParaRPr lang="en-AU" dirty="0"/>
          </a:p>
          <a:p>
            <a:endParaRPr lang="en-AU" dirty="0"/>
          </a:p>
          <a:p>
            <a:r>
              <a:rPr lang="en-AU" b="1" dirty="0"/>
              <a:t>Ways to read the map:</a:t>
            </a:r>
          </a:p>
          <a:p>
            <a:r>
              <a:rPr lang="en-AU" dirty="0"/>
              <a:t>1</a:t>
            </a:r>
            <a:r>
              <a:rPr lang="en-AU" baseline="0" dirty="0"/>
              <a:t> to 9 is the logical path through the canvas for many companies. </a:t>
            </a:r>
          </a:p>
          <a:p>
            <a:r>
              <a:rPr lang="en-AU" dirty="0"/>
              <a:t>Left to right –</a:t>
            </a:r>
            <a:r>
              <a:rPr lang="en-AU" baseline="0" dirty="0"/>
              <a:t>  Now to Later</a:t>
            </a:r>
          </a:p>
          <a:p>
            <a:r>
              <a:rPr lang="en-AU" baseline="0" dirty="0"/>
              <a:t>Top to Bottom – Users needs to Business Needs.</a:t>
            </a:r>
            <a:endParaRPr lang="en-AU" dirty="0"/>
          </a:p>
          <a:p>
            <a:endParaRPr lang="en-AU" dirty="0"/>
          </a:p>
          <a:p>
            <a:r>
              <a:rPr lang="en-AU" dirty="0"/>
              <a:t>Consider</a:t>
            </a:r>
            <a:r>
              <a:rPr lang="en-AU" baseline="0" dirty="0"/>
              <a:t> building an opportunity canvas for each milestone or MVP.</a:t>
            </a:r>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22</a:t>
            </a:fld>
            <a:endParaRPr lang="en-AU"/>
          </a:p>
        </p:txBody>
      </p:sp>
    </p:spTree>
    <p:extLst>
      <p:ext uri="{BB962C8B-B14F-4D97-AF65-F5344CB8AC3E}">
        <p14:creationId xmlns:p14="http://schemas.microsoft.com/office/powerpoint/2010/main" val="2185980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RM</a:t>
            </a:r>
          </a:p>
          <a:p>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0" baseline="0" dirty="0" smtClean="0"/>
              <a:t>Just as we discussed earlier in the presentation – the strategic techniques we’ve covered also help to reduce feedback loops.</a:t>
            </a:r>
          </a:p>
          <a:p>
            <a:pPr marL="0" marR="0" indent="0" algn="l" defTabSz="914400" rtl="0" eaLnBrk="1" fontAlgn="auto" latinLnBrk="0" hangingPunct="1">
              <a:lnSpc>
                <a:spcPct val="100000"/>
              </a:lnSpc>
              <a:spcBef>
                <a:spcPts val="0"/>
              </a:spcBef>
              <a:spcAft>
                <a:spcPts val="0"/>
              </a:spcAft>
              <a:buClrTx/>
              <a:buSzTx/>
              <a:buFontTx/>
              <a:buNone/>
              <a:tabLst/>
              <a:defRPr/>
            </a:pPr>
            <a:endParaRPr lang="en-AU" b="0" baseline="0" dirty="0" smtClean="0"/>
          </a:p>
          <a:p>
            <a:r>
              <a:rPr lang="en-AU" b="0" baseline="0" dirty="0" smtClean="0"/>
              <a:t>This acknowledges that risk starts where knowledge ends, so to minimise risk and potential waste organisations should </a:t>
            </a:r>
            <a:r>
              <a:rPr lang="en-AU" b="1" baseline="0" dirty="0" smtClean="0"/>
              <a:t>use learning and knowledge to justify all decisions</a:t>
            </a:r>
            <a:r>
              <a:rPr lang="en-AU" b="0" baseline="0" dirty="0" smtClean="0"/>
              <a:t> at every level of the business – technical, business and strategic.</a:t>
            </a:r>
          </a:p>
        </p:txBody>
      </p:sp>
      <p:sp>
        <p:nvSpPr>
          <p:cNvPr id="4" name="Slide Number Placeholder 3"/>
          <p:cNvSpPr>
            <a:spLocks noGrp="1"/>
          </p:cNvSpPr>
          <p:nvPr>
            <p:ph type="sldNum" sz="quarter" idx="10"/>
          </p:nvPr>
        </p:nvSpPr>
        <p:spPr/>
        <p:txBody>
          <a:bodyPr/>
          <a:lstStyle/>
          <a:p>
            <a:fld id="{94BF2456-E03C-433B-8A22-A2A40C396CAC}" type="slidenum">
              <a:rPr lang="en-AU" smtClean="0"/>
              <a:t>23</a:t>
            </a:fld>
            <a:endParaRPr lang="en-AU"/>
          </a:p>
        </p:txBody>
      </p:sp>
    </p:spTree>
    <p:extLst>
      <p:ext uri="{BB962C8B-B14F-4D97-AF65-F5344CB8AC3E}">
        <p14:creationId xmlns:p14="http://schemas.microsoft.com/office/powerpoint/2010/main" val="1390081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RM</a:t>
            </a:r>
          </a:p>
          <a:p>
            <a:endParaRPr lang="en-AU" dirty="0" smtClean="0"/>
          </a:p>
          <a:p>
            <a:r>
              <a:rPr lang="en-AU" b="0" baseline="0" dirty="0" smtClean="0"/>
              <a:t>We think that the term “learning based culture” nicely sums up this notion and logically includes the fact that the technical and business agility that a business has empowers the business to drive all learning and decisions from a strategic level.</a:t>
            </a:r>
          </a:p>
          <a:p>
            <a:endParaRPr lang="en-AU" b="0" baseline="0" dirty="0" smtClean="0"/>
          </a:p>
          <a:p>
            <a:r>
              <a:rPr lang="en-AU" b="0" baseline="0" dirty="0" smtClean="0"/>
              <a:t>There is a particularly good talk about using validated learning to drive strategic goals by David Joyce in his talk about the Agile PMO, which we highly encourage you to watch as further research.</a:t>
            </a:r>
          </a:p>
          <a:p>
            <a:endParaRPr lang="en-AU" b="0" baseline="0" dirty="0" smtClean="0"/>
          </a:p>
        </p:txBody>
      </p:sp>
      <p:sp>
        <p:nvSpPr>
          <p:cNvPr id="4" name="Slide Number Placeholder 3"/>
          <p:cNvSpPr>
            <a:spLocks noGrp="1"/>
          </p:cNvSpPr>
          <p:nvPr>
            <p:ph type="sldNum" sz="quarter" idx="10"/>
          </p:nvPr>
        </p:nvSpPr>
        <p:spPr/>
        <p:txBody>
          <a:bodyPr/>
          <a:lstStyle/>
          <a:p>
            <a:fld id="{94BF2456-E03C-433B-8A22-A2A40C396CAC}" type="slidenum">
              <a:rPr lang="en-AU" smtClean="0"/>
              <a:t>24</a:t>
            </a:fld>
            <a:endParaRPr lang="en-AU"/>
          </a:p>
        </p:txBody>
      </p:sp>
    </p:spTree>
    <p:extLst>
      <p:ext uri="{BB962C8B-B14F-4D97-AF65-F5344CB8AC3E}">
        <p14:creationId xmlns:p14="http://schemas.microsoft.com/office/powerpoint/2010/main" val="3668757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JP</a:t>
            </a:r>
          </a:p>
          <a:p>
            <a:endParaRPr lang="en-AU" dirty="0"/>
          </a:p>
          <a:p>
            <a:r>
              <a:rPr lang="en-AU" dirty="0"/>
              <a:t>http://dupress.com/articles/2014-tech-trends-cio-venture-capitalist</a:t>
            </a:r>
            <a:r>
              <a:rPr lang="en-AU" dirty="0" smtClean="0"/>
              <a:t>/</a:t>
            </a:r>
            <a:endParaRPr lang="en-AU" dirty="0"/>
          </a:p>
          <a:p>
            <a:pPr fontAlgn="base"/>
            <a:r>
              <a:rPr lang="en-AU" dirty="0"/>
              <a:t>"CIO as Venture Capitalist"</a:t>
            </a:r>
          </a:p>
          <a:p>
            <a:pPr fontAlgn="base"/>
            <a:r>
              <a:rPr lang="en-AU" dirty="0"/>
              <a:t>Earlier this year Deloitte published their tech trends for 2014, the first item was entitled "CIO as a venture capitalist"</a:t>
            </a:r>
          </a:p>
          <a:p>
            <a:pPr fontAlgn="base"/>
            <a:r>
              <a:rPr lang="en-AU" dirty="0"/>
              <a:t>"</a:t>
            </a:r>
            <a:r>
              <a:rPr lang="en-AU" i="1" dirty="0"/>
              <a:t>CIOs who want to help drive business growth and innovation will likely need to develop a new mindset and new capabilities. Like venture capitalists, CIOs should actively manage their IT portfolio in a way that drives enterprise value and evaluate portfolio performance in terms that business leaders understand— value, risk, and time horizon to reward. CIOs who can combine this with agility and align the desired talent can reshape how they run the business of IT.</a:t>
            </a:r>
            <a:r>
              <a:rPr lang="en-AU" dirty="0"/>
              <a:t>"</a:t>
            </a:r>
            <a:br>
              <a:rPr lang="en-AU" dirty="0"/>
            </a:br>
            <a:endParaRPr lang="en-AU" dirty="0"/>
          </a:p>
          <a:p>
            <a:pPr fontAlgn="base"/>
            <a:r>
              <a:rPr lang="en-AU" dirty="0"/>
              <a:t>This shows how the industry is recognizing the need to look at strategic agile thinking. I also describes the idea that CIOs and decision makes should start to think about investments rather than projects. e.g. rather than start a $100K project, think about investing $100K, what will provide the best returns? How can I balance risk?</a:t>
            </a:r>
          </a:p>
          <a:p>
            <a:pPr fontAlgn="base"/>
            <a:r>
              <a:rPr lang="en-AU" dirty="0"/>
              <a:t>Find more references to investment </a:t>
            </a:r>
            <a:r>
              <a:rPr lang="en-AU" dirty="0" smtClean="0"/>
              <a:t>analogy</a:t>
            </a:r>
          </a:p>
          <a:p>
            <a:endParaRPr lang="en-AU" dirty="0" smtClean="0"/>
          </a:p>
          <a:p>
            <a:r>
              <a:rPr lang="en-AU" dirty="0" smtClean="0"/>
              <a:t>Other people</a:t>
            </a:r>
            <a:r>
              <a:rPr lang="en-AU" baseline="0" dirty="0" smtClean="0"/>
              <a:t> are thinking about do this… we believe there is a significant opportunity to gain competitive advantage with this thinking.</a:t>
            </a:r>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25</a:t>
            </a:fld>
            <a:endParaRPr lang="en-AU"/>
          </a:p>
        </p:txBody>
      </p:sp>
    </p:spTree>
    <p:extLst>
      <p:ext uri="{BB962C8B-B14F-4D97-AF65-F5344CB8AC3E}">
        <p14:creationId xmlns:p14="http://schemas.microsoft.com/office/powerpoint/2010/main" val="465644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dirty="0" smtClean="0"/>
              <a:t>JP</a:t>
            </a:r>
          </a:p>
          <a:p>
            <a:pPr fontAlgn="base"/>
            <a:endParaRPr lang="en-AU" dirty="0" smtClean="0"/>
          </a:p>
          <a:p>
            <a:pPr fontAlgn="base"/>
            <a:r>
              <a:rPr lang="en-AU" sz="1200" b="0" i="0" kern="1200" dirty="0" err="1" smtClean="0">
                <a:solidFill>
                  <a:schemeClr val="tx1"/>
                </a:solidFill>
                <a:effectLst/>
                <a:latin typeface="+mn-lt"/>
                <a:ea typeface="+mn-ea"/>
                <a:cs typeface="+mn-cs"/>
              </a:rPr>
              <a:t>Stategic</a:t>
            </a:r>
            <a:r>
              <a:rPr lang="en-AU" sz="1200" b="0" i="0" kern="1200" dirty="0" smtClean="0">
                <a:solidFill>
                  <a:schemeClr val="tx1"/>
                </a:solidFill>
                <a:effectLst/>
                <a:latin typeface="+mn-lt"/>
                <a:ea typeface="+mn-ea"/>
                <a:cs typeface="+mn-cs"/>
              </a:rPr>
              <a:t> agility more valuable than technical </a:t>
            </a:r>
            <a:r>
              <a:rPr lang="en-AU" sz="1200" b="0" i="0" kern="1200" dirty="0" err="1" smtClean="0">
                <a:solidFill>
                  <a:schemeClr val="tx1"/>
                </a:solidFill>
                <a:effectLst/>
                <a:latin typeface="+mn-lt"/>
                <a:ea typeface="+mn-ea"/>
                <a:cs typeface="+mn-cs"/>
              </a:rPr>
              <a:t>aagility</a:t>
            </a:r>
            <a:r>
              <a:rPr lang="en-AU" sz="1200" b="0" i="0" kern="1200" dirty="0" smtClean="0">
                <a:solidFill>
                  <a:schemeClr val="tx1"/>
                </a:solidFill>
                <a:effectLst/>
                <a:latin typeface="+mn-lt"/>
                <a:ea typeface="+mn-ea"/>
                <a:cs typeface="+mn-cs"/>
              </a:rPr>
              <a:t>.</a:t>
            </a:r>
          </a:p>
          <a:p>
            <a:pPr fontAlgn="base"/>
            <a:r>
              <a:rPr lang="en-AU" sz="1200" b="0" i="0" kern="1200" dirty="0" smtClean="0">
                <a:solidFill>
                  <a:schemeClr val="tx1"/>
                </a:solidFill>
                <a:effectLst/>
                <a:latin typeface="+mn-lt"/>
                <a:ea typeface="+mn-ea"/>
                <a:cs typeface="+mn-cs"/>
              </a:rPr>
              <a:t>But its hard - cultural change</a:t>
            </a:r>
          </a:p>
          <a:p>
            <a:pPr fontAlgn="base"/>
            <a:r>
              <a:rPr lang="en-AU" sz="1200" b="0" i="0" kern="1200" dirty="0" smtClean="0">
                <a:solidFill>
                  <a:schemeClr val="tx1"/>
                </a:solidFill>
                <a:effectLst/>
                <a:latin typeface="+mn-lt"/>
                <a:ea typeface="+mn-ea"/>
                <a:cs typeface="+mn-cs"/>
              </a:rPr>
              <a:t>Rewards, - competitive advantage, minimise waste, building a healthy profitable business.</a:t>
            </a:r>
          </a:p>
          <a:p>
            <a:endParaRPr lang="en-AU" dirty="0" smtClean="0"/>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26</a:t>
            </a:fld>
            <a:endParaRPr lang="en-AU"/>
          </a:p>
        </p:txBody>
      </p:sp>
    </p:spTree>
    <p:extLst>
      <p:ext uri="{BB962C8B-B14F-4D97-AF65-F5344CB8AC3E}">
        <p14:creationId xmlns:p14="http://schemas.microsoft.com/office/powerpoint/2010/main" val="3801292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4D7DAB3-392F-46C1-A191-25F76E69E2D5}" type="slidenum">
              <a:rPr lang="en-AU" smtClean="0"/>
              <a:t>27</a:t>
            </a:fld>
            <a:endParaRPr lang="en-AU"/>
          </a:p>
        </p:txBody>
      </p:sp>
    </p:spTree>
    <p:extLst>
      <p:ext uri="{BB962C8B-B14F-4D97-AF65-F5344CB8AC3E}">
        <p14:creationId xmlns:p14="http://schemas.microsoft.com/office/powerpoint/2010/main" val="483033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4D7DAB3-392F-46C1-A191-25F76E69E2D5}" type="slidenum">
              <a:rPr lang="en-AU" smtClean="0"/>
              <a:t>28</a:t>
            </a:fld>
            <a:endParaRPr lang="en-AU"/>
          </a:p>
        </p:txBody>
      </p:sp>
    </p:spTree>
    <p:extLst>
      <p:ext uri="{BB962C8B-B14F-4D97-AF65-F5344CB8AC3E}">
        <p14:creationId xmlns:p14="http://schemas.microsoft.com/office/powerpoint/2010/main" val="297992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4D7DAB3-392F-46C1-A191-25F76E69E2D5}" type="slidenum">
              <a:rPr lang="en-AU" smtClean="0"/>
              <a:t>29</a:t>
            </a:fld>
            <a:endParaRPr lang="en-AU"/>
          </a:p>
        </p:txBody>
      </p:sp>
    </p:spTree>
    <p:extLst>
      <p:ext uri="{BB962C8B-B14F-4D97-AF65-F5344CB8AC3E}">
        <p14:creationId xmlns:p14="http://schemas.microsoft.com/office/powerpoint/2010/main" val="3531084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dirty="0"/>
              <a:t>JP</a:t>
            </a:r>
          </a:p>
          <a:p>
            <a:pPr fontAlgn="base"/>
            <a:endParaRPr lang="en-AU" dirty="0"/>
          </a:p>
          <a:p>
            <a:pPr fontAlgn="base"/>
            <a:r>
              <a:rPr lang="en-AU" sz="1200" b="0" i="0" kern="1200">
                <a:solidFill>
                  <a:schemeClr val="tx1"/>
                </a:solidFill>
                <a:effectLst/>
                <a:latin typeface="+mn-lt"/>
                <a:ea typeface="+mn-ea"/>
                <a:cs typeface="+mn-cs"/>
              </a:rPr>
              <a:t>Point </a:t>
            </a:r>
            <a:r>
              <a:rPr lang="en-AU" sz="1200" b="0" i="0" kern="1200" dirty="0">
                <a:solidFill>
                  <a:schemeClr val="tx1"/>
                </a:solidFill>
                <a:effectLst/>
                <a:latin typeface="+mn-lt"/>
                <a:ea typeface="+mn-ea"/>
                <a:cs typeface="+mn-cs"/>
              </a:rPr>
              <a:t>out common sense</a:t>
            </a:r>
          </a:p>
          <a:p>
            <a:pPr fontAlgn="base"/>
            <a:r>
              <a:rPr lang="en-AU" sz="1200" b="0" i="0" kern="1200" baseline="0" dirty="0">
                <a:solidFill>
                  <a:schemeClr val="tx1"/>
                </a:solidFill>
                <a:effectLst/>
                <a:latin typeface="+mn-lt"/>
                <a:ea typeface="+mn-ea"/>
                <a:cs typeface="+mn-cs"/>
              </a:rPr>
              <a:t>    </a:t>
            </a:r>
            <a:r>
              <a:rPr lang="en-AU" sz="1200" b="0" i="0" kern="1200" dirty="0">
                <a:solidFill>
                  <a:schemeClr val="tx1"/>
                </a:solidFill>
                <a:effectLst/>
                <a:latin typeface="+mn-lt"/>
                <a:ea typeface="+mn-ea"/>
                <a:cs typeface="+mn-cs"/>
              </a:rPr>
              <a:t>or is it.. why do we keep making the same mistakes?</a:t>
            </a:r>
          </a:p>
          <a:p>
            <a:pPr fontAlgn="base"/>
            <a:r>
              <a:rPr lang="en-AU" sz="1200" b="0" i="0" kern="1200" dirty="0">
                <a:solidFill>
                  <a:schemeClr val="tx1"/>
                </a:solidFill>
                <a:effectLst/>
                <a:latin typeface="+mn-lt"/>
                <a:ea typeface="+mn-ea"/>
                <a:cs typeface="+mn-cs"/>
              </a:rPr>
              <a:t>Perhaps It’s uncommon sense!</a:t>
            </a:r>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3</a:t>
            </a:fld>
            <a:endParaRPr lang="en-AU"/>
          </a:p>
        </p:txBody>
      </p:sp>
    </p:spTree>
    <p:extLst>
      <p:ext uri="{BB962C8B-B14F-4D97-AF65-F5344CB8AC3E}">
        <p14:creationId xmlns:p14="http://schemas.microsoft.com/office/powerpoint/2010/main" val="9911760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4D7DAB3-392F-46C1-A191-25F76E69E2D5}" type="slidenum">
              <a:rPr lang="en-AU" smtClean="0"/>
              <a:t>30</a:t>
            </a:fld>
            <a:endParaRPr lang="en-AU" dirty="0"/>
          </a:p>
        </p:txBody>
      </p:sp>
    </p:spTree>
    <p:extLst>
      <p:ext uri="{BB962C8B-B14F-4D97-AF65-F5344CB8AC3E}">
        <p14:creationId xmlns:p14="http://schemas.microsoft.com/office/powerpoint/2010/main" val="247069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JP</a:t>
            </a:r>
            <a:r>
              <a:rPr lang="en-AU"/>
              <a:t>:</a:t>
            </a:r>
            <a:endParaRPr lang="en-AU" dirty="0"/>
          </a:p>
          <a:p>
            <a:endParaRPr lang="en-AU" dirty="0"/>
          </a:p>
          <a:p>
            <a:r>
              <a:rPr lang="en-AU"/>
              <a:t>We</a:t>
            </a:r>
            <a:r>
              <a:rPr lang="en-AU" baseline="0"/>
              <a:t>’re </a:t>
            </a:r>
            <a:r>
              <a:rPr lang="en-AU" baseline="0" dirty="0"/>
              <a:t>often brought into organisations who are struggling with software development and generally this is what we see.</a:t>
            </a:r>
          </a:p>
          <a:p>
            <a:endParaRPr lang="en-AU" baseline="0" dirty="0"/>
          </a:p>
          <a:p>
            <a:r>
              <a:rPr lang="en-AU" baseline="0" dirty="0"/>
              <a:t>[Transition]</a:t>
            </a:r>
          </a:p>
          <a:p>
            <a:endParaRPr lang="en-AU" dirty="0"/>
          </a:p>
          <a:p>
            <a:r>
              <a:rPr lang="en-AU" dirty="0"/>
              <a:t>Most</a:t>
            </a:r>
            <a:r>
              <a:rPr lang="en-AU" baseline="0" dirty="0"/>
              <a:t> development teams start by focusing on the practices of agile. </a:t>
            </a:r>
          </a:p>
          <a:p>
            <a:r>
              <a:rPr lang="en-AU" baseline="0" dirty="0"/>
              <a:t>They assign a Product Owner &amp; Scrum Master. They work </a:t>
            </a:r>
            <a:r>
              <a:rPr lang="en-AU" b="1" baseline="0" dirty="0"/>
              <a:t>iteratively</a:t>
            </a:r>
            <a:r>
              <a:rPr lang="en-AU" baseline="0" dirty="0"/>
              <a:t> against a backlog and agile ceremonies are followed and </a:t>
            </a:r>
            <a:r>
              <a:rPr lang="en-AU" b="1" baseline="0" dirty="0"/>
              <a:t>Velocity is religiously tracked</a:t>
            </a:r>
            <a:r>
              <a:rPr lang="en-AU" baseline="0" dirty="0"/>
              <a:t>.  We also see teams starting to </a:t>
            </a:r>
            <a:r>
              <a:rPr lang="en-AU" b="1" baseline="0" dirty="0"/>
              <a:t>adopt agile engineering principles</a:t>
            </a:r>
            <a:r>
              <a:rPr lang="en-AU" baseline="0" dirty="0"/>
              <a:t>, they write </a:t>
            </a:r>
            <a:r>
              <a:rPr lang="en-AU" b="1" baseline="0" dirty="0"/>
              <a:t>unit tests</a:t>
            </a:r>
            <a:r>
              <a:rPr lang="en-AU" baseline="0" dirty="0"/>
              <a:t>, setup </a:t>
            </a:r>
            <a:r>
              <a:rPr lang="en-AU" b="1" baseline="0" dirty="0"/>
              <a:t>build servers</a:t>
            </a:r>
            <a:r>
              <a:rPr lang="en-AU" baseline="0" dirty="0"/>
              <a:t> and may even practice </a:t>
            </a:r>
            <a:r>
              <a:rPr lang="en-AU" b="1" baseline="0" dirty="0"/>
              <a:t>TDD</a:t>
            </a:r>
            <a:r>
              <a:rPr lang="en-AU" baseline="0" dirty="0"/>
              <a:t> and </a:t>
            </a:r>
            <a:r>
              <a:rPr lang="en-AU" b="1" baseline="0" dirty="0"/>
              <a:t>Pair Programming</a:t>
            </a:r>
            <a:r>
              <a:rPr lang="en-AU" baseline="0" dirty="0"/>
              <a:t>.</a:t>
            </a:r>
          </a:p>
          <a:p>
            <a:endParaRPr lang="en-AU" baseline="0" dirty="0"/>
          </a:p>
          <a:p>
            <a:r>
              <a:rPr lang="en-AU" baseline="0" dirty="0"/>
              <a:t>At this stage they </a:t>
            </a:r>
            <a:r>
              <a:rPr lang="en-AU" b="1" baseline="0" dirty="0"/>
              <a:t>often do not get the true benefit of agile </a:t>
            </a:r>
            <a:r>
              <a:rPr lang="en-AU" baseline="0" dirty="0"/>
              <a:t>as they tend to </a:t>
            </a:r>
            <a:r>
              <a:rPr lang="en-AU" b="1" baseline="0" dirty="0"/>
              <a:t>focus on following processes </a:t>
            </a:r>
            <a:r>
              <a:rPr lang="en-AU" b="0" baseline="0" dirty="0"/>
              <a:t>and get caught up in </a:t>
            </a:r>
            <a:r>
              <a:rPr lang="en-AU" b="1" baseline="0" dirty="0"/>
              <a:t>religious agile debate</a:t>
            </a:r>
            <a:r>
              <a:rPr lang="en-AU" b="0" baseline="0" dirty="0"/>
              <a:t>. Rather than embracing the different culture and thinking of Agile teams at this stage are essentially working the same way they always have, but with some different processes.</a:t>
            </a:r>
          </a:p>
          <a:p>
            <a:endParaRPr lang="en-AU" b="0" baseline="0" dirty="0"/>
          </a:p>
          <a:p>
            <a:r>
              <a:rPr lang="en-AU" baseline="0" dirty="0"/>
              <a:t>We are generally able to work with teams over time and with the right people and hard work they will eventually become a high performing Agile team.</a:t>
            </a:r>
          </a:p>
          <a:p>
            <a:endParaRPr lang="en-AU" b="0" baseline="0" dirty="0"/>
          </a:p>
          <a:p>
            <a:r>
              <a:rPr lang="en-AU" b="0" baseline="0" dirty="0"/>
              <a:t>[Transition]</a:t>
            </a:r>
          </a:p>
          <a:p>
            <a:endParaRPr lang="en-AU" b="0" baseline="0" dirty="0"/>
          </a:p>
          <a:p>
            <a:r>
              <a:rPr lang="en-AU" b="0" baseline="0" dirty="0"/>
              <a:t>A team who </a:t>
            </a:r>
            <a:r>
              <a:rPr lang="en-AU" b="1" baseline="0" dirty="0"/>
              <a:t>focuses on delivering desired OUTCOMES and by addressing right technical PROBLEMS though Continuous Improvement. </a:t>
            </a:r>
            <a:r>
              <a:rPr lang="en-AU" b="0" baseline="0" dirty="0"/>
              <a:t>They </a:t>
            </a:r>
            <a:r>
              <a:rPr lang="en-AU" b="1" baseline="0" dirty="0"/>
              <a:t>understand each other </a:t>
            </a:r>
            <a:r>
              <a:rPr lang="en-AU" b="0" baseline="0" dirty="0"/>
              <a:t>and work to the </a:t>
            </a:r>
            <a:r>
              <a:rPr lang="en-AU" b="1" baseline="0" dirty="0"/>
              <a:t>strengths and weaknesses </a:t>
            </a:r>
            <a:r>
              <a:rPr lang="en-AU" b="0" baseline="0" dirty="0"/>
              <a:t>of the individuals in the team. And importantly, the team will have changed their culture and will approach all problems with an Agile mindset.</a:t>
            </a:r>
          </a:p>
          <a:p>
            <a:endParaRPr lang="en-AU" baseline="0" dirty="0"/>
          </a:p>
          <a:p>
            <a:r>
              <a:rPr lang="en-AU" baseline="0" dirty="0"/>
              <a:t>This can be likened to what Bruce </a:t>
            </a:r>
            <a:r>
              <a:rPr lang="en-AU" baseline="0" dirty="0" err="1"/>
              <a:t>Tuckman</a:t>
            </a:r>
            <a:r>
              <a:rPr lang="en-AU" baseline="0" dirty="0"/>
              <a:t> observed in his 4 phases of team dynamics: </a:t>
            </a:r>
            <a:r>
              <a:rPr lang="en-AU" b="1" baseline="0" dirty="0"/>
              <a:t>Forming -&gt; Storming -&gt; Norming -&gt; Performing</a:t>
            </a:r>
            <a:r>
              <a:rPr lang="en-AU" b="0" baseline="0" dirty="0"/>
              <a:t> (See reference at end of deck)</a:t>
            </a:r>
          </a:p>
          <a:p>
            <a:endParaRPr lang="en-AU" b="0" baseline="0" dirty="0"/>
          </a:p>
          <a:p>
            <a:r>
              <a:rPr lang="en-AU" b="0" baseline="0" dirty="0"/>
              <a:t>-----</a:t>
            </a:r>
            <a:endParaRPr lang="en-AU" baseline="0" dirty="0"/>
          </a:p>
          <a:p>
            <a:endParaRPr lang="en-AU" baseline="0" dirty="0"/>
          </a:p>
          <a:p>
            <a:r>
              <a:rPr lang="en-AU" dirty="0"/>
              <a:t>RM</a:t>
            </a:r>
            <a:r>
              <a:rPr lang="en-AU"/>
              <a:t>:</a:t>
            </a:r>
            <a:endParaRPr lang="en-AU" dirty="0"/>
          </a:p>
          <a:p>
            <a:endParaRPr lang="en-AU" dirty="0"/>
          </a:p>
          <a:p>
            <a:r>
              <a:rPr lang="en-AU" baseline="0"/>
              <a:t>But</a:t>
            </a:r>
            <a:r>
              <a:rPr lang="en-AU" baseline="0" dirty="0"/>
              <a:t>, if you look outside the development team you will often find that:</a:t>
            </a:r>
          </a:p>
          <a:p>
            <a:endParaRPr lang="en-AU" baseline="0" dirty="0"/>
          </a:p>
          <a:p>
            <a:r>
              <a:rPr lang="en-AU" baseline="0" dirty="0"/>
              <a:t>[Transition]</a:t>
            </a:r>
          </a:p>
          <a:p>
            <a:endParaRPr lang="en-AU" baseline="0" dirty="0"/>
          </a:p>
          <a:p>
            <a:r>
              <a:rPr lang="en-AU" b="1" baseline="0" dirty="0"/>
              <a:t>Traditional software development management</a:t>
            </a:r>
            <a:r>
              <a:rPr lang="en-AU" b="0" baseline="0" dirty="0"/>
              <a:t> practices book-end the great work the Agile teams deliver.</a:t>
            </a:r>
          </a:p>
          <a:p>
            <a:endParaRPr lang="en-AU" b="0" baseline="0" dirty="0"/>
          </a:p>
          <a:p>
            <a:r>
              <a:rPr lang="en-AU" b="0" baseline="0" dirty="0"/>
              <a:t>We see this in almost every organisation that we go into. The initial planning cycle will involve defining and scheduling </a:t>
            </a:r>
            <a:r>
              <a:rPr lang="en-AU" b="1" baseline="0" dirty="0"/>
              <a:t>large projects </a:t>
            </a:r>
            <a:r>
              <a:rPr lang="en-AU" b="0" baseline="0" dirty="0"/>
              <a:t>with </a:t>
            </a:r>
            <a:r>
              <a:rPr lang="en-AU" b="1" baseline="0" dirty="0"/>
              <a:t>large budgets </a:t>
            </a:r>
            <a:r>
              <a:rPr lang="en-AU" b="0" baseline="0" dirty="0"/>
              <a:t>and expectations are set as if</a:t>
            </a:r>
            <a:r>
              <a:rPr lang="en-AU" b="1" baseline="0" dirty="0"/>
              <a:t> everything is known up front about the needs and outcomes of the project</a:t>
            </a:r>
            <a:r>
              <a:rPr lang="en-AU" b="0" baseline="0" dirty="0"/>
              <a:t>.</a:t>
            </a:r>
          </a:p>
          <a:p>
            <a:endParaRPr lang="en-AU" b="0" baseline="0" dirty="0"/>
          </a:p>
          <a:p>
            <a:r>
              <a:rPr lang="en-AU" b="0" baseline="0" dirty="0"/>
              <a:t>At first the development team is free to practice agile as they see fit, but as the project progresses the business often puts </a:t>
            </a:r>
            <a:r>
              <a:rPr lang="en-AU" b="1" baseline="0" dirty="0"/>
              <a:t>more and more pressure on the team to deliver to the original plan</a:t>
            </a:r>
            <a:r>
              <a:rPr lang="en-AU" b="0" baseline="0" dirty="0"/>
              <a:t>.</a:t>
            </a:r>
            <a:r>
              <a:rPr lang="en-AU" b="1" baseline="0" dirty="0"/>
              <a:t> </a:t>
            </a:r>
            <a:r>
              <a:rPr lang="en-AU" b="0" baseline="0" dirty="0"/>
              <a:t>This is despite the fact that the team will have made a number of learnings about the project over that time that completely invalidate the original plan.</a:t>
            </a:r>
          </a:p>
          <a:p>
            <a:endParaRPr lang="en-AU"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AU" b="0" baseline="0" dirty="0"/>
              <a:t>And then after the development team has done their awesome work it gets even worse as organisations are often </a:t>
            </a:r>
            <a:r>
              <a:rPr lang="en-AU" b="1" baseline="0" dirty="0"/>
              <a:t>reluctant to QA and release until the project is nearing completion – again to fit in with the original plan. </a:t>
            </a:r>
            <a:r>
              <a:rPr lang="en-AU" b="0" baseline="0" dirty="0"/>
              <a:t>The project is often considered complete when the plan ends</a:t>
            </a:r>
            <a:r>
              <a:rPr lang="en-AU" b="1" baseline="0" dirty="0"/>
              <a:t> </a:t>
            </a:r>
            <a:r>
              <a:rPr lang="en-AU" b="0" baseline="0" dirty="0"/>
              <a:t>which is often </a:t>
            </a:r>
            <a:r>
              <a:rPr lang="en-AU" b="1" baseline="0" dirty="0"/>
              <a:t>at the point the software is handed over to the operations and support team to deploy and maintain</a:t>
            </a:r>
            <a:r>
              <a:rPr lang="en-AU" b="0"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AU"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AU" b="0" baseline="0" dirty="0"/>
              <a:t>There are two main problems with this: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0" baseline="0" dirty="0"/>
              <a:t>A divide forms between the development team and the operations team, which causes a </a:t>
            </a:r>
            <a:r>
              <a:rPr lang="en-AU" b="1" baseline="0" dirty="0"/>
              <a:t>whole raft of issues that make it hard to efficiently support and modify your software </a:t>
            </a:r>
            <a:r>
              <a:rPr lang="en-AU" b="0" baseline="0" dirty="0"/>
              <a:t>– this is what the </a:t>
            </a:r>
            <a:r>
              <a:rPr lang="en-AU" b="0" baseline="0" dirty="0" err="1"/>
              <a:t>dev</a:t>
            </a:r>
            <a:r>
              <a:rPr lang="en-AU" b="0" baseline="0" dirty="0"/>
              <a:t> ops movement tries to address and we encourage you read up about that (see reference at end of deck)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0" baseline="0" dirty="0"/>
              <a:t>Also, the project is considered successful if at its closure its on time and on budget, but more importantly the true success is whether the desired outcomes of that project were met – </a:t>
            </a:r>
            <a:r>
              <a:rPr lang="en-AU" b="1" baseline="0" dirty="0"/>
              <a:t>how can you know a project is successful if the end of the project doesn’t measure the outcome of real-world usage?</a:t>
            </a:r>
          </a:p>
          <a:p>
            <a:endParaRPr lang="en-AU" b="1" baseline="0" dirty="0"/>
          </a:p>
          <a:p>
            <a:r>
              <a:rPr lang="en-AU" b="1" baseline="0" dirty="0"/>
              <a:t>All these behaviours promote AND REWARD non-agile thinking </a:t>
            </a:r>
            <a:r>
              <a:rPr lang="en-AU" b="0" baseline="0" dirty="0"/>
              <a:t>and make it hard for organisations to truly realise the potential </a:t>
            </a:r>
            <a:r>
              <a:rPr lang="en-AU" b="1" baseline="0" dirty="0"/>
              <a:t>business and strategic value that their Agile teams could be delivering</a:t>
            </a:r>
            <a:r>
              <a:rPr lang="en-AU" b="0" baseline="0" dirty="0"/>
              <a:t>.</a:t>
            </a:r>
          </a:p>
          <a:p>
            <a:endParaRPr lang="en-AU" b="0" baseline="0" dirty="0"/>
          </a:p>
        </p:txBody>
      </p:sp>
      <p:sp>
        <p:nvSpPr>
          <p:cNvPr id="4" name="Slide Number Placeholder 3"/>
          <p:cNvSpPr>
            <a:spLocks noGrp="1"/>
          </p:cNvSpPr>
          <p:nvPr>
            <p:ph type="sldNum" sz="quarter" idx="10"/>
          </p:nvPr>
        </p:nvSpPr>
        <p:spPr/>
        <p:txBody>
          <a:bodyPr/>
          <a:lstStyle/>
          <a:p>
            <a:fld id="{54D7DAB3-392F-46C1-A191-25F76E69E2D5}" type="slidenum">
              <a:rPr lang="en-AU" smtClean="0"/>
              <a:t>4</a:t>
            </a:fld>
            <a:endParaRPr lang="en-AU"/>
          </a:p>
        </p:txBody>
      </p:sp>
    </p:spTree>
    <p:extLst>
      <p:ext uri="{BB962C8B-B14F-4D97-AF65-F5344CB8AC3E}">
        <p14:creationId xmlns:p14="http://schemas.microsoft.com/office/powerpoint/2010/main" val="408161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dirty="0" smtClean="0"/>
              <a:t>RM</a:t>
            </a:r>
            <a:endParaRPr lang="en-AU" dirty="0"/>
          </a:p>
          <a:p>
            <a:pPr>
              <a:defRPr/>
            </a:pPr>
            <a:endParaRPr lang="en-AU" dirty="0"/>
          </a:p>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t>More and more techniques are emerging, and becoming commonplace, that remove technical hurdles to and </a:t>
            </a:r>
            <a:r>
              <a:rPr lang="en-AU" sz="2400" dirty="0"/>
              <a:t>empower more agility in how software is specified and designed by product owners</a:t>
            </a:r>
            <a:r>
              <a:rPr lang="en-AU" sz="1200" dirty="0"/>
              <a:t>.</a:t>
            </a:r>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5</a:t>
            </a:fld>
            <a:endParaRPr lang="en-AU"/>
          </a:p>
        </p:txBody>
      </p:sp>
    </p:spTree>
    <p:extLst>
      <p:ext uri="{BB962C8B-B14F-4D97-AF65-F5344CB8AC3E}">
        <p14:creationId xmlns:p14="http://schemas.microsoft.com/office/powerpoint/2010/main" val="823139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RM</a:t>
            </a:r>
            <a:endParaRPr lang="en-AU"/>
          </a:p>
        </p:txBody>
      </p:sp>
      <p:sp>
        <p:nvSpPr>
          <p:cNvPr id="4" name="Slide Number Placeholder 3"/>
          <p:cNvSpPr>
            <a:spLocks noGrp="1"/>
          </p:cNvSpPr>
          <p:nvPr>
            <p:ph type="sldNum" sz="quarter" idx="10"/>
          </p:nvPr>
        </p:nvSpPr>
        <p:spPr/>
        <p:txBody>
          <a:bodyPr/>
          <a:lstStyle/>
          <a:p>
            <a:fld id="{94BF2456-E03C-433B-8A22-A2A40C396CAC}" type="slidenum">
              <a:rPr lang="en-AU" smtClean="0"/>
              <a:t>6</a:t>
            </a:fld>
            <a:endParaRPr lang="en-AU"/>
          </a:p>
        </p:txBody>
      </p:sp>
    </p:spTree>
    <p:extLst>
      <p:ext uri="{BB962C8B-B14F-4D97-AF65-F5344CB8AC3E}">
        <p14:creationId xmlns:p14="http://schemas.microsoft.com/office/powerpoint/2010/main" val="1508238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RM</a:t>
            </a:r>
          </a:p>
          <a:p>
            <a:endParaRPr lang="en-AU" dirty="0"/>
          </a:p>
          <a:p>
            <a:r>
              <a:rPr lang="en-AU" b="0" baseline="0"/>
              <a:t>A </a:t>
            </a:r>
            <a:r>
              <a:rPr lang="en-AU" b="0" baseline="0" dirty="0"/>
              <a:t>really important approach that has recently emerged is the practice of continuous delivery. According to </a:t>
            </a:r>
            <a:r>
              <a:rPr lang="en-AU" b="0" baseline="0" dirty="0" err="1"/>
              <a:t>Jezz</a:t>
            </a:r>
            <a:r>
              <a:rPr lang="en-AU" b="0" baseline="0" dirty="0"/>
              <a:t> Humble, who coined that term and wrote a book on the subject, continuous delivery is:</a:t>
            </a:r>
          </a:p>
          <a:p>
            <a:endParaRPr lang="en-AU" b="0" baseline="0" dirty="0"/>
          </a:p>
          <a:p>
            <a:pPr lvl="1"/>
            <a:r>
              <a:rPr lang="en-AU" b="0" baseline="0" dirty="0"/>
              <a:t>“</a:t>
            </a:r>
            <a:r>
              <a:rPr lang="en-AU" b="1" baseline="0" dirty="0" err="1"/>
              <a:t>reduc</a:t>
            </a:r>
            <a:r>
              <a:rPr lang="en-AU" b="1" baseline="0" dirty="0"/>
              <a:t>[</a:t>
            </a:r>
            <a:r>
              <a:rPr lang="en-AU" b="1" baseline="0" dirty="0" err="1"/>
              <a:t>ing</a:t>
            </a:r>
            <a:r>
              <a:rPr lang="en-AU" b="1" baseline="0" dirty="0"/>
              <a:t>] the cost, time, and risk of delivering incremental changes to users</a:t>
            </a:r>
            <a:r>
              <a:rPr lang="en-AU" b="0" baseline="0" dirty="0"/>
              <a:t>”</a:t>
            </a:r>
          </a:p>
          <a:p>
            <a:pPr lvl="0"/>
            <a:endParaRPr lang="en-AU" b="0" baseline="0" dirty="0"/>
          </a:p>
          <a:p>
            <a:pPr lvl="0"/>
            <a:r>
              <a:rPr lang="en-AU" b="0" baseline="0" dirty="0"/>
              <a:t>More specifically it involves ensuring software is </a:t>
            </a:r>
            <a:r>
              <a:rPr lang="en-AU" b="1" baseline="0" dirty="0"/>
              <a:t>constantly in a releasable state</a:t>
            </a:r>
            <a:r>
              <a:rPr lang="en-AU" b="0" baseline="0" dirty="0"/>
              <a:t> on demand and reducing risk by </a:t>
            </a:r>
            <a:r>
              <a:rPr lang="en-AU" b="1" baseline="0" dirty="0"/>
              <a:t>creating confidence and repeatability </a:t>
            </a:r>
            <a:r>
              <a:rPr lang="en-AU" b="0" baseline="0" dirty="0"/>
              <a:t>to take commits that developers push through a </a:t>
            </a:r>
            <a:r>
              <a:rPr lang="en-AU" b="1" baseline="0" dirty="0"/>
              <a:t>consistent, largely automated deployment pipeline </a:t>
            </a:r>
            <a:r>
              <a:rPr lang="en-AU" b="0" baseline="0" dirty="0"/>
              <a:t>to eventually get to production.</a:t>
            </a:r>
          </a:p>
          <a:p>
            <a:pPr marL="0" lvl="0" indent="0">
              <a:buFont typeface="Arial" panose="020B0604020202020204" pitchFamily="34" charset="0"/>
              <a:buNone/>
            </a:pPr>
            <a:endParaRPr lang="en-AU" b="0" baseline="0" dirty="0"/>
          </a:p>
          <a:p>
            <a:pPr marL="0" lvl="0" indent="0">
              <a:buFont typeface="Arial" panose="020B0604020202020204" pitchFamily="34" charset="0"/>
              <a:buNone/>
            </a:pPr>
            <a:r>
              <a:rPr lang="en-AU" b="0" baseline="0" dirty="0"/>
              <a:t>It’s important to note that continuous delivery implies cultural change for not only the development team, but operations, project management and product ownership.</a:t>
            </a:r>
          </a:p>
          <a:p>
            <a:pPr marL="0" lvl="0" indent="0">
              <a:buFont typeface="Arial" panose="020B0604020202020204" pitchFamily="34" charset="0"/>
              <a:buNone/>
            </a:pPr>
            <a:endParaRPr lang="en-AU" b="0" baseline="0" dirty="0"/>
          </a:p>
          <a:p>
            <a:pPr marL="0" lvl="0" indent="0">
              <a:buFont typeface="Arial" panose="020B0604020202020204" pitchFamily="34" charset="0"/>
              <a:buNone/>
            </a:pPr>
            <a:r>
              <a:rPr lang="en-AU" b="0" baseline="0" dirty="0"/>
              <a:t>While the end result is worth it, it’s not easy to implement and </a:t>
            </a:r>
            <a:r>
              <a:rPr lang="en-AU" b="0" baseline="0" dirty="0" err="1"/>
              <a:t>Jezz</a:t>
            </a:r>
            <a:r>
              <a:rPr lang="en-AU" b="0" baseline="0" dirty="0"/>
              <a:t> says in his presentations that it takes </a:t>
            </a:r>
            <a:r>
              <a:rPr lang="en-AU" b="0" i="1" baseline="0" dirty="0"/>
              <a:t>AT LEAST</a:t>
            </a:r>
            <a:r>
              <a:rPr lang="en-AU" b="0" baseline="0" dirty="0"/>
              <a:t> 12 months to implement in an organisation. Our experiences in implementing continuous delivery so far confirms that kind of timeframe.</a:t>
            </a:r>
          </a:p>
          <a:p>
            <a:pPr marL="0" indent="0">
              <a:buFontTx/>
              <a:buNone/>
            </a:pPr>
            <a:endParaRPr lang="en-AU" b="0" baseline="0" dirty="0"/>
          </a:p>
          <a:p>
            <a:pPr marL="0" indent="0">
              <a:buFontTx/>
              <a:buNone/>
            </a:pPr>
            <a:r>
              <a:rPr lang="en-AU" b="0" baseline="0" dirty="0"/>
              <a:t>So what kind of behaviours does the implementation of this type of approach yield from the business?</a:t>
            </a:r>
          </a:p>
          <a:p>
            <a:pPr marL="0" indent="0">
              <a:buFontTx/>
              <a:buNone/>
            </a:pPr>
            <a:endParaRPr lang="en-AU" b="0" baseline="0" dirty="0"/>
          </a:p>
          <a:p>
            <a:pPr marL="171450" indent="-171450">
              <a:buFont typeface="Arial" panose="020B0604020202020204" pitchFamily="34" charset="0"/>
              <a:buChar char="•"/>
            </a:pPr>
            <a:r>
              <a:rPr lang="en-AU" b="0" baseline="0" dirty="0"/>
              <a:t>Deploying changes to production become a </a:t>
            </a:r>
            <a:r>
              <a:rPr lang="en-AU" b="1" baseline="0" dirty="0"/>
              <a:t>business decision rather than an IT decision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0" baseline="0" dirty="0"/>
              <a:t>From our experiences this type of approach leads to the business having </a:t>
            </a:r>
            <a:r>
              <a:rPr lang="en-AU" b="1" baseline="0" dirty="0"/>
              <a:t>more confidence and excitement in releasing software </a:t>
            </a:r>
            <a:r>
              <a:rPr lang="en-AU" b="0" baseline="0" dirty="0"/>
              <a:t>and empowers them to </a:t>
            </a:r>
            <a:r>
              <a:rPr lang="en-AU" b="1" baseline="0" dirty="0"/>
              <a:t>release small changes often</a:t>
            </a:r>
            <a:r>
              <a:rPr lang="en-AU" b="0" baseline="0" dirty="0"/>
              <a:t> at the click of a button as a </a:t>
            </a:r>
            <a:r>
              <a:rPr lang="en-AU" b="1" baseline="0" dirty="0"/>
              <a:t>cheap, easy way to learn something</a:t>
            </a:r>
          </a:p>
          <a:p>
            <a:pPr marL="171450" indent="-171450">
              <a:buFont typeface="Arial" panose="020B0604020202020204" pitchFamily="34" charset="0"/>
              <a:buChar char="•"/>
            </a:pPr>
            <a:r>
              <a:rPr lang="en-AU" b="0" baseline="0" dirty="0"/>
              <a:t>This allows the business to </a:t>
            </a:r>
            <a:r>
              <a:rPr lang="en-AU" b="1" baseline="0" dirty="0"/>
              <a:t>reduce feedback loops on measuring how end users use the features they are prioritising</a:t>
            </a:r>
            <a:r>
              <a:rPr lang="en-AU" b="0" baseline="0" dirty="0"/>
              <a:t> and take advantage of design techniques like A/B testing</a:t>
            </a:r>
          </a:p>
          <a:p>
            <a:pPr marL="171450" indent="-171450">
              <a:buFont typeface="Arial" panose="020B0604020202020204" pitchFamily="34" charset="0"/>
              <a:buChar char="•"/>
            </a:pPr>
            <a:r>
              <a:rPr lang="en-AU" b="0" baseline="0" dirty="0"/>
              <a:t>Ultimately, this lets the business </a:t>
            </a:r>
            <a:r>
              <a:rPr lang="en-AU" b="1" baseline="0" dirty="0"/>
              <a:t>learn what makes the product great rather </a:t>
            </a:r>
            <a:r>
              <a:rPr lang="en-AU" b="0" baseline="0" dirty="0"/>
              <a:t>than having to guess when devising and prioritising the product backlog</a:t>
            </a:r>
          </a:p>
          <a:p>
            <a:pPr marL="0" indent="0">
              <a:buFontTx/>
              <a:buNone/>
            </a:pPr>
            <a:endParaRPr lang="en-AU" b="0" baseline="0" dirty="0"/>
          </a:p>
          <a:p>
            <a:endParaRPr lang="en-AU" dirty="0"/>
          </a:p>
          <a:p>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7</a:t>
            </a:fld>
            <a:endParaRPr lang="en-AU"/>
          </a:p>
        </p:txBody>
      </p:sp>
    </p:spTree>
    <p:extLst>
      <p:ext uri="{BB962C8B-B14F-4D97-AF65-F5344CB8AC3E}">
        <p14:creationId xmlns:p14="http://schemas.microsoft.com/office/powerpoint/2010/main" val="103621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http://qconsf.com/sf2012/dl/qcon-sanfran-2012/slides/FrankHarris_and_NellThomas_ProductDevelopmentWithContinuousExperimentation.pdf</a:t>
            </a:r>
          </a:p>
          <a:p>
            <a:endParaRPr lang="en-AU" dirty="0"/>
          </a:p>
          <a:p>
            <a:r>
              <a:rPr lang="en-AU"/>
              <a:t>RM</a:t>
            </a:r>
            <a:endParaRPr lang="en-AU" dirty="0"/>
          </a:p>
        </p:txBody>
      </p:sp>
      <p:sp>
        <p:nvSpPr>
          <p:cNvPr id="4" name="Slide Number Placeholder 3"/>
          <p:cNvSpPr>
            <a:spLocks noGrp="1"/>
          </p:cNvSpPr>
          <p:nvPr>
            <p:ph type="sldNum" sz="quarter" idx="10"/>
          </p:nvPr>
        </p:nvSpPr>
        <p:spPr/>
        <p:txBody>
          <a:bodyPr/>
          <a:lstStyle/>
          <a:p>
            <a:fld id="{94BF2456-E03C-433B-8A22-A2A40C396CAC}" type="slidenum">
              <a:rPr lang="en-AU" smtClean="0"/>
              <a:t>8</a:t>
            </a:fld>
            <a:endParaRPr lang="en-AU"/>
          </a:p>
        </p:txBody>
      </p:sp>
    </p:spTree>
    <p:extLst>
      <p:ext uri="{BB962C8B-B14F-4D97-AF65-F5344CB8AC3E}">
        <p14:creationId xmlns:p14="http://schemas.microsoft.com/office/powerpoint/2010/main" val="87638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JP</a:t>
            </a:r>
          </a:p>
          <a:p>
            <a:pPr fontAlgn="base"/>
            <a:endParaRPr lang="en-US" dirty="0"/>
          </a:p>
          <a:p>
            <a:pPr fontAlgn="base"/>
            <a:r>
              <a:rPr lang="en-US" sz="1200" b="0" i="0" kern="1200" dirty="0">
                <a:solidFill>
                  <a:schemeClr val="tx1"/>
                </a:solidFill>
                <a:effectLst/>
                <a:latin typeface="+mn-lt"/>
                <a:ea typeface="+mn-ea"/>
                <a:cs typeface="+mn-cs"/>
              </a:rPr>
              <a:t>Development</a:t>
            </a:r>
            <a:r>
              <a:rPr lang="en-US" sz="1200" b="0" i="0" kern="1200" baseline="0" dirty="0">
                <a:solidFill>
                  <a:schemeClr val="tx1"/>
                </a:solidFill>
                <a:effectLst/>
                <a:latin typeface="+mn-lt"/>
                <a:ea typeface="+mn-ea"/>
                <a:cs typeface="+mn-cs"/>
              </a:rPr>
              <a:t> teams are getting better and better at developing and delivering software.</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But... Biggest form of waste is delivering the wrong thing....</a:t>
            </a:r>
          </a:p>
          <a:p>
            <a:pPr fontAlgn="base"/>
            <a:r>
              <a:rPr lang="en-US" sz="1200" b="0" i="0" kern="1200" dirty="0">
                <a:solidFill>
                  <a:schemeClr val="tx1"/>
                </a:solidFill>
                <a:effectLst/>
                <a:latin typeface="+mn-lt"/>
                <a:ea typeface="+mn-ea"/>
                <a:cs typeface="+mn-cs"/>
              </a:rPr>
              <a:t>Wasted time building something that will not realize expected value</a:t>
            </a:r>
          </a:p>
          <a:p>
            <a:pPr fontAlgn="base"/>
            <a:r>
              <a:rPr lang="en-US" sz="1200" b="0" i="0" kern="1200" dirty="0">
                <a:solidFill>
                  <a:schemeClr val="tx1"/>
                </a:solidFill>
                <a:effectLst/>
                <a:latin typeface="+mn-lt"/>
                <a:ea typeface="+mn-ea"/>
                <a:cs typeface="+mn-cs"/>
              </a:rPr>
              <a:t>Opportunity cost - time we could have spent delivering a better product</a:t>
            </a:r>
          </a:p>
          <a:p>
            <a:pPr fontAlgn="base"/>
            <a:r>
              <a:rPr lang="en-US" sz="1200" b="0" i="0" kern="1200" dirty="0">
                <a:solidFill>
                  <a:schemeClr val="tx1"/>
                </a:solidFill>
                <a:effectLst/>
                <a:latin typeface="+mn-lt"/>
                <a:ea typeface="+mn-ea"/>
                <a:cs typeface="+mn-cs"/>
              </a:rPr>
              <a:t>Operational cost - deployment, maintenance, unnecessary code etc.</a:t>
            </a:r>
          </a:p>
          <a:p>
            <a:pPr fontAlgn="base"/>
            <a:r>
              <a:rPr lang="en-US" sz="1200" b="0" i="0" kern="1200" dirty="0">
                <a:solidFill>
                  <a:schemeClr val="tx1"/>
                </a:solidFill>
                <a:effectLst/>
                <a:latin typeface="+mn-lt"/>
                <a:ea typeface="+mn-ea"/>
                <a:cs typeface="+mn-cs"/>
              </a:rPr>
              <a:t>Competitive Advantage / Big Opportunity</a:t>
            </a:r>
          </a:p>
          <a:p>
            <a:endParaRPr lang="en-AU" b="0" dirty="0"/>
          </a:p>
        </p:txBody>
      </p:sp>
      <p:sp>
        <p:nvSpPr>
          <p:cNvPr id="4" name="Slide Number Placeholder 3"/>
          <p:cNvSpPr>
            <a:spLocks noGrp="1"/>
          </p:cNvSpPr>
          <p:nvPr>
            <p:ph type="sldNum" sz="quarter" idx="10"/>
          </p:nvPr>
        </p:nvSpPr>
        <p:spPr/>
        <p:txBody>
          <a:bodyPr/>
          <a:lstStyle/>
          <a:p>
            <a:fld id="{94BF2456-E03C-433B-8A22-A2A40C396CAC}" type="slidenum">
              <a:rPr lang="en-AU" smtClean="0"/>
              <a:t>9</a:t>
            </a:fld>
            <a:endParaRPr lang="en-AU"/>
          </a:p>
        </p:txBody>
      </p:sp>
    </p:spTree>
    <p:extLst>
      <p:ext uri="{BB962C8B-B14F-4D97-AF65-F5344CB8AC3E}">
        <p14:creationId xmlns:p14="http://schemas.microsoft.com/office/powerpoint/2010/main" val="4167463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565573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469321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1936389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2121228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1685162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hank you_Gree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54" y="793"/>
            <a:ext cx="12189744" cy="6857680"/>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9998"/>
              </a:lnSpc>
              <a:defRPr sz="9998"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884676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54" y="793"/>
            <a:ext cx="12189744" cy="6857680"/>
          </a:xfrm>
          <a:prstGeom prst="rect">
            <a:avLst/>
          </a:prstGeom>
        </p:spPr>
      </p:pic>
      <p:sp>
        <p:nvSpPr>
          <p:cNvPr id="2" name="Title 1"/>
          <p:cNvSpPr>
            <a:spLocks noGrp="1"/>
          </p:cNvSpPr>
          <p:nvPr>
            <p:ph type="ctrTitle" hasCustomPrompt="1"/>
          </p:nvPr>
        </p:nvSpPr>
        <p:spPr>
          <a:xfrm>
            <a:off x="838910" y="1608829"/>
            <a:ext cx="7057525" cy="3114478"/>
          </a:xfrm>
        </p:spPr>
        <p:txBody>
          <a:bodyPr anchor="t" anchorCtr="0"/>
          <a:lstStyle>
            <a:lvl1pPr>
              <a:lnSpc>
                <a:spcPts val="7199"/>
              </a:lnSpc>
              <a:defRPr sz="7199"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910" y="5461845"/>
            <a:ext cx="7057525" cy="1007879"/>
          </a:xfrm>
        </p:spPr>
        <p:txBody>
          <a:bodyPr/>
          <a:lstStyle>
            <a:lvl1pPr marL="0" indent="0" algn="l">
              <a:spcBef>
                <a:spcPts val="0"/>
              </a:spcBef>
              <a:buNone/>
              <a:defRPr sz="2999" spc="-150" baseline="0">
                <a:solidFill>
                  <a:schemeClr val="bg1"/>
                </a:solidFill>
              </a:defRPr>
            </a:lvl1pPr>
            <a:lvl2pPr marL="544142" indent="0" algn="ctr">
              <a:buNone/>
              <a:defRPr>
                <a:solidFill>
                  <a:schemeClr val="tx1">
                    <a:tint val="75000"/>
                  </a:schemeClr>
                </a:solidFill>
              </a:defRPr>
            </a:lvl2pPr>
            <a:lvl3pPr marL="1088284" indent="0" algn="ctr">
              <a:buNone/>
              <a:defRPr>
                <a:solidFill>
                  <a:schemeClr val="tx1">
                    <a:tint val="75000"/>
                  </a:schemeClr>
                </a:solidFill>
              </a:defRPr>
            </a:lvl3pPr>
            <a:lvl4pPr marL="1632426" indent="0" algn="ctr">
              <a:buNone/>
              <a:defRPr>
                <a:solidFill>
                  <a:schemeClr val="tx1">
                    <a:tint val="75000"/>
                  </a:schemeClr>
                </a:solidFill>
              </a:defRPr>
            </a:lvl4pPr>
            <a:lvl5pPr marL="2176569" indent="0" algn="ctr">
              <a:buNone/>
              <a:defRPr>
                <a:solidFill>
                  <a:schemeClr val="tx1">
                    <a:tint val="75000"/>
                  </a:schemeClr>
                </a:solidFill>
              </a:defRPr>
            </a:lvl5pPr>
            <a:lvl6pPr marL="2720710" indent="0" algn="ctr">
              <a:buNone/>
              <a:defRPr>
                <a:solidFill>
                  <a:schemeClr val="tx1">
                    <a:tint val="75000"/>
                  </a:schemeClr>
                </a:solidFill>
              </a:defRPr>
            </a:lvl6pPr>
            <a:lvl7pPr marL="3264852" indent="0" algn="ctr">
              <a:buNone/>
              <a:defRPr>
                <a:solidFill>
                  <a:schemeClr val="tx1">
                    <a:tint val="75000"/>
                  </a:schemeClr>
                </a:solidFill>
              </a:defRPr>
            </a:lvl7pPr>
            <a:lvl8pPr marL="3808994" indent="0" algn="ctr">
              <a:buNone/>
              <a:defRPr>
                <a:solidFill>
                  <a:schemeClr val="tx1">
                    <a:tint val="75000"/>
                  </a:schemeClr>
                </a:solidFill>
              </a:defRPr>
            </a:lvl8pPr>
            <a:lvl9pPr marL="4353136"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05650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2119324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54" y="793"/>
            <a:ext cx="12189746" cy="6857681"/>
          </a:xfrm>
          <a:prstGeom prst="rect">
            <a:avLst/>
          </a:prstGeom>
        </p:spPr>
      </p:pic>
      <p:sp>
        <p:nvSpPr>
          <p:cNvPr id="2" name="Title 1"/>
          <p:cNvSpPr>
            <a:spLocks noGrp="1"/>
          </p:cNvSpPr>
          <p:nvPr>
            <p:ph type="title" hasCustomPrompt="1"/>
          </p:nvPr>
        </p:nvSpPr>
        <p:spPr>
          <a:xfrm>
            <a:off x="838909" y="981294"/>
            <a:ext cx="9506115" cy="3743550"/>
          </a:xfrm>
        </p:spPr>
        <p:txBody>
          <a:bodyPr anchor="t"/>
          <a:lstStyle>
            <a:lvl1pPr algn="l">
              <a:lnSpc>
                <a:spcPts val="9598"/>
              </a:lnSpc>
              <a:defRPr sz="9598" b="0" i="1" cap="none" spc="-300" baseline="0">
                <a:solidFill>
                  <a:schemeClr val="bg1"/>
                </a:solidFill>
              </a:defRPr>
            </a:lvl1pPr>
          </a:lstStyle>
          <a:p>
            <a:r>
              <a:rPr lang="en-AU" noProof="0" dirty="0" smtClean="0"/>
              <a:t>Quote slide</a:t>
            </a:r>
            <a:endParaRPr lang="en-AU" noProof="0" dirty="0"/>
          </a:p>
        </p:txBody>
      </p:sp>
      <p:sp>
        <p:nvSpPr>
          <p:cNvPr id="10" name="Subtitle 2"/>
          <p:cNvSpPr>
            <a:spLocks noGrp="1"/>
          </p:cNvSpPr>
          <p:nvPr>
            <p:ph type="subTitle" idx="1" hasCustomPrompt="1"/>
          </p:nvPr>
        </p:nvSpPr>
        <p:spPr>
          <a:xfrm>
            <a:off x="838910" y="4724844"/>
            <a:ext cx="9506114" cy="1007879"/>
          </a:xfrm>
        </p:spPr>
        <p:txBody>
          <a:bodyPr/>
          <a:lstStyle>
            <a:lvl1pPr marL="0" indent="0" algn="l">
              <a:spcBef>
                <a:spcPts val="0"/>
              </a:spcBef>
              <a:buNone/>
              <a:defRPr sz="4199" spc="-150" baseline="0">
                <a:solidFill>
                  <a:schemeClr val="bg1"/>
                </a:solidFill>
              </a:defRPr>
            </a:lvl1pPr>
            <a:lvl2pPr marL="544142" indent="0" algn="ctr">
              <a:buNone/>
              <a:defRPr>
                <a:solidFill>
                  <a:schemeClr val="tx1">
                    <a:tint val="75000"/>
                  </a:schemeClr>
                </a:solidFill>
              </a:defRPr>
            </a:lvl2pPr>
            <a:lvl3pPr marL="1088284" indent="0" algn="ctr">
              <a:buNone/>
              <a:defRPr>
                <a:solidFill>
                  <a:schemeClr val="tx1">
                    <a:tint val="75000"/>
                  </a:schemeClr>
                </a:solidFill>
              </a:defRPr>
            </a:lvl3pPr>
            <a:lvl4pPr marL="1632426" indent="0" algn="ctr">
              <a:buNone/>
              <a:defRPr>
                <a:solidFill>
                  <a:schemeClr val="tx1">
                    <a:tint val="75000"/>
                  </a:schemeClr>
                </a:solidFill>
              </a:defRPr>
            </a:lvl4pPr>
            <a:lvl5pPr marL="2176569" indent="0" algn="ctr">
              <a:buNone/>
              <a:defRPr>
                <a:solidFill>
                  <a:schemeClr val="tx1">
                    <a:tint val="75000"/>
                  </a:schemeClr>
                </a:solidFill>
              </a:defRPr>
            </a:lvl5pPr>
            <a:lvl6pPr marL="2720710" indent="0" algn="ctr">
              <a:buNone/>
              <a:defRPr>
                <a:solidFill>
                  <a:schemeClr val="tx1">
                    <a:tint val="75000"/>
                  </a:schemeClr>
                </a:solidFill>
              </a:defRPr>
            </a:lvl6pPr>
            <a:lvl7pPr marL="3264852" indent="0" algn="ctr">
              <a:buNone/>
              <a:defRPr>
                <a:solidFill>
                  <a:schemeClr val="tx1">
                    <a:tint val="75000"/>
                  </a:schemeClr>
                </a:solidFill>
              </a:defRPr>
            </a:lvl7pPr>
            <a:lvl8pPr marL="3808994" indent="0" algn="ctr">
              <a:buNone/>
              <a:defRPr>
                <a:solidFill>
                  <a:schemeClr val="tx1">
                    <a:tint val="75000"/>
                  </a:schemeClr>
                </a:solidFill>
              </a:defRPr>
            </a:lvl8pPr>
            <a:lvl9pPr marL="4353136"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273043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5" name="Footer Placeholder 4"/>
          <p:cNvSpPr>
            <a:spLocks noGrp="1"/>
          </p:cNvSpPr>
          <p:nvPr>
            <p:ph type="ftr" sz="quarter" idx="11"/>
          </p:nvPr>
        </p:nvSpPr>
        <p:spPr/>
        <p:txBody>
          <a:bodyPr/>
          <a:lstStyle/>
          <a:p>
            <a:endParaRPr lang="en-AU" dirty="0"/>
          </a:p>
        </p:txBody>
      </p:sp>
      <p:sp>
        <p:nvSpPr>
          <p:cNvPr id="6" name="Slide Number Placeholder 5"/>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22016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6" name="Footer Placeholder 5"/>
          <p:cNvSpPr>
            <a:spLocks noGrp="1"/>
          </p:cNvSpPr>
          <p:nvPr>
            <p:ph type="ftr" sz="quarter" idx="11"/>
          </p:nvPr>
        </p:nvSpPr>
        <p:spPr/>
        <p:txBody>
          <a:bodyPr/>
          <a:lstStyle/>
          <a:p>
            <a:endParaRPr lang="en-AU" dirty="0"/>
          </a:p>
        </p:txBody>
      </p:sp>
      <p:sp>
        <p:nvSpPr>
          <p:cNvPr id="7" name="Slide Number Placeholder 6"/>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1121425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8" name="Footer Placeholder 7"/>
          <p:cNvSpPr>
            <a:spLocks noGrp="1"/>
          </p:cNvSpPr>
          <p:nvPr>
            <p:ph type="ftr" sz="quarter" idx="11"/>
          </p:nvPr>
        </p:nvSpPr>
        <p:spPr/>
        <p:txBody>
          <a:bodyPr/>
          <a:lstStyle/>
          <a:p>
            <a:endParaRPr lang="en-AU" dirty="0"/>
          </a:p>
        </p:txBody>
      </p:sp>
      <p:sp>
        <p:nvSpPr>
          <p:cNvPr id="9" name="Slide Number Placeholder 8"/>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500770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1032160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EB118E-2FBA-4811-A693-934D2CC2D05E}" type="datetimeFigureOut">
              <a:rPr lang="en-AU" smtClean="0"/>
              <a:t>18/05/2014</a:t>
            </a:fld>
            <a:endParaRPr lang="en-AU" dirty="0"/>
          </a:p>
        </p:txBody>
      </p:sp>
      <p:sp>
        <p:nvSpPr>
          <p:cNvPr id="3" name="Footer Placeholder 2"/>
          <p:cNvSpPr>
            <a:spLocks noGrp="1"/>
          </p:cNvSpPr>
          <p:nvPr>
            <p:ph type="ftr" sz="quarter" idx="11"/>
          </p:nvPr>
        </p:nvSpPr>
        <p:spPr/>
        <p:txBody>
          <a:bodyPr/>
          <a:lstStyle/>
          <a:p>
            <a:endParaRPr lang="en-AU" dirty="0"/>
          </a:p>
        </p:txBody>
      </p:sp>
      <p:sp>
        <p:nvSpPr>
          <p:cNvPr id="4" name="Slide Number Placeholder 3"/>
          <p:cNvSpPr>
            <a:spLocks noGrp="1"/>
          </p:cNvSpPr>
          <p:nvPr>
            <p:ph type="sldNum" sz="quarter" idx="12"/>
          </p:nvPr>
        </p:nvSpPr>
        <p:spPr/>
        <p:txBody>
          <a:bodyPr/>
          <a:lstStyle/>
          <a:p>
            <a:fld id="{88224245-784C-4809-9A17-C26AD810ACDE}" type="slidenum">
              <a:rPr lang="en-AU" smtClean="0"/>
              <a:t>‹#›</a:t>
            </a:fld>
            <a:endParaRPr lang="en-AU" dirty="0"/>
          </a:p>
        </p:txBody>
      </p:sp>
    </p:spTree>
    <p:extLst>
      <p:ext uri="{BB962C8B-B14F-4D97-AF65-F5344CB8AC3E}">
        <p14:creationId xmlns:p14="http://schemas.microsoft.com/office/powerpoint/2010/main" val="1554696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EB118E-2FBA-4811-A693-934D2CC2D05E}" type="datetimeFigureOut">
              <a:rPr lang="en-AU" smtClean="0"/>
              <a:t>18/05/2014</a:t>
            </a:fld>
            <a:endParaRPr lang="en-A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24245-784C-4809-9A17-C26AD810ACDE}" type="slidenum">
              <a:rPr lang="en-AU" smtClean="0"/>
              <a:t>‹#›</a:t>
            </a:fld>
            <a:endParaRPr lang="en-AU" dirty="0"/>
          </a:p>
        </p:txBody>
      </p:sp>
    </p:spTree>
    <p:extLst>
      <p:ext uri="{BB962C8B-B14F-4D97-AF65-F5344CB8AC3E}">
        <p14:creationId xmlns:p14="http://schemas.microsoft.com/office/powerpoint/2010/main" val="251826666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2"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hyperlink" Target="http://www.infoq.com/presentations/ab-testing-spotify" TargetMode="External"/><Relationship Id="rId3" Type="http://schemas.openxmlformats.org/officeDocument/2006/relationships/hyperlink" Target="http://vimeo.com/43036371" TargetMode="External"/><Relationship Id="rId7" Type="http://schemas.openxmlformats.org/officeDocument/2006/relationships/hyperlink" Target="http://yow.eventer.com/yow-2011-1004/feedback-makes-everything-better-understanding-the-software-engineering-process-by-bjorn-freeman-benson-1061"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yow.eventer.com/yow-2011-1004/continuous-design-by-mary-poppendieck-1027" TargetMode="External"/><Relationship Id="rId5" Type="http://schemas.openxmlformats.org/officeDocument/2006/relationships/hyperlink" Target="http://qconsf.com/sf2012/dl/qcon-sanfran-2012/slides/FrankHarris_and_NellThomas_ProductDevelopmentWithContinuousExperimentation.pdf" TargetMode="External"/><Relationship Id="rId4" Type="http://schemas.openxmlformats.org/officeDocument/2006/relationships/hyperlink" Target="http://yow.eventer.com/yow-2011-1004/continuous-delivery-by-martin-fowler-and-jez-humble-1062"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amazon.com/dp/0321601912?tag=contindelive-20" TargetMode="External"/><Relationship Id="rId7" Type="http://schemas.openxmlformats.org/officeDocument/2006/relationships/hyperlink" Target="http://aneesha.ceit.uq.edu.au/drupal/sites/default/files/Tuckman%201965.pdf"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hyperlink" Target="http://www.theoriesofwork.com/" TargetMode="External"/><Relationship Id="rId5" Type="http://schemas.openxmlformats.org/officeDocument/2006/relationships/hyperlink" Target="http://theleanstartup.com/" TargetMode="External"/><Relationship Id="rId4" Type="http://schemas.openxmlformats.org/officeDocument/2006/relationships/hyperlink" Target="http://impactmapping.org/book.ph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channel9.msdn.com/Events/ALM-Summit/ALM-Summit-3/Continuous-Deployment-The-Dirty-Details" TargetMode="External"/><Relationship Id="rId7" Type="http://schemas.openxmlformats.org/officeDocument/2006/relationships/hyperlink" Target="http://www.cio.com.au/article/529820/new_approaches_it_service_management"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hyperlink" Target="http://www.infoq.com/presentations/Netflix-Metrics" TargetMode="External"/><Relationship Id="rId5" Type="http://schemas.openxmlformats.org/officeDocument/2006/relationships/hyperlink" Target="http://www.youtube.com/watch?v=nrDH5MVwVN4" TargetMode="External"/><Relationship Id="rId4" Type="http://schemas.openxmlformats.org/officeDocument/2006/relationships/hyperlink" Target="http://www.slideshare.net/500startups/ross-synder-etsy-sxsw-lean-startup-2013https:/www.udemy.com/lectures/continuous-deployment-etsy-case-study-chad-dickerson-7394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LdOe18KhtT4" TargetMode="External"/><Relationship Id="rId7" Type="http://schemas.openxmlformats.org/officeDocument/2006/relationships/hyperlink" Target="http://www.computerweekly.com/opinion/Why-IT-leaders-should-adopt-a-venture-capitalist-approach"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hyperlink" Target="http://dupress.com/articles/2014-tech-trends-cio-venture-capitalist/" TargetMode="External"/><Relationship Id="rId5" Type="http://schemas.openxmlformats.org/officeDocument/2006/relationships/hyperlink" Target="http://www.slideshare.net/mattmarenghi/consumer-science-and-product-development-at-netflix" TargetMode="External"/><Relationship Id="rId4" Type="http://schemas.openxmlformats.org/officeDocument/2006/relationships/hyperlink" Target="http://techblog.netflix.com/2011/01/how-we-determine-product-success.htm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From technical to strategic agility</a:t>
            </a:r>
            <a:endParaRPr lang="en-AU" dirty="0"/>
          </a:p>
        </p:txBody>
      </p:sp>
      <p:sp>
        <p:nvSpPr>
          <p:cNvPr id="4" name="TextBox 3"/>
          <p:cNvSpPr txBox="1"/>
          <p:nvPr/>
        </p:nvSpPr>
        <p:spPr>
          <a:xfrm>
            <a:off x="4286250" y="5429250"/>
            <a:ext cx="3610185" cy="1255728"/>
          </a:xfrm>
          <a:prstGeom prst="rect">
            <a:avLst/>
          </a:prstGeom>
          <a:noFill/>
        </p:spPr>
        <p:txBody>
          <a:bodyPr wrap="square" rtlCol="0">
            <a:spAutoFit/>
          </a:bodyPr>
          <a:lstStyle/>
          <a:p>
            <a:pPr lvl="0" algn="r">
              <a:lnSpc>
                <a:spcPct val="90000"/>
              </a:lnSpc>
            </a:pPr>
            <a:r>
              <a:rPr lang="en-AU" sz="2100" spc="-150" dirty="0" smtClean="0">
                <a:solidFill>
                  <a:prstClr val="white"/>
                </a:solidFill>
              </a:rPr>
              <a:t>Rob Moore</a:t>
            </a:r>
            <a:endParaRPr lang="en-AU" sz="2100" spc="-150" dirty="0">
              <a:solidFill>
                <a:prstClr val="white"/>
              </a:solidFill>
            </a:endParaRPr>
          </a:p>
          <a:p>
            <a:pPr lvl="0" algn="r">
              <a:lnSpc>
                <a:spcPct val="90000"/>
              </a:lnSpc>
            </a:pPr>
            <a:r>
              <a:rPr lang="en-AU" sz="2100" spc="-150" dirty="0">
                <a:solidFill>
                  <a:prstClr val="white"/>
                </a:solidFill>
              </a:rPr>
              <a:t>Lead Consultant</a:t>
            </a:r>
          </a:p>
          <a:p>
            <a:pPr lvl="0" algn="r">
              <a:lnSpc>
                <a:spcPct val="90000"/>
              </a:lnSpc>
            </a:pPr>
            <a:r>
              <a:rPr lang="en-AU" sz="2100" spc="-150" dirty="0" smtClean="0">
                <a:solidFill>
                  <a:prstClr val="white"/>
                </a:solidFill>
              </a:rPr>
              <a:t>rob.moore@readify.net</a:t>
            </a:r>
            <a:endParaRPr lang="en-AU" sz="2100" spc="-150" dirty="0">
              <a:solidFill>
                <a:prstClr val="white"/>
              </a:solidFill>
            </a:endParaRPr>
          </a:p>
          <a:p>
            <a:pPr lvl="0" algn="r">
              <a:lnSpc>
                <a:spcPct val="90000"/>
              </a:lnSpc>
            </a:pPr>
            <a:r>
              <a:rPr lang="en-AU" sz="2100" spc="-150" dirty="0" smtClean="0">
                <a:solidFill>
                  <a:prstClr val="white"/>
                </a:solidFill>
              </a:rPr>
              <a:t>@</a:t>
            </a:r>
            <a:r>
              <a:rPr lang="en-AU" sz="2100" spc="-150" dirty="0" err="1" smtClean="0">
                <a:solidFill>
                  <a:prstClr val="white"/>
                </a:solidFill>
              </a:rPr>
              <a:t>robdmoore</a:t>
            </a:r>
            <a:endParaRPr lang="en-AU" sz="2100" spc="-150" dirty="0">
              <a:solidFill>
                <a:prstClr val="white"/>
              </a:solidFill>
            </a:endParaRPr>
          </a:p>
        </p:txBody>
      </p:sp>
      <p:sp>
        <p:nvSpPr>
          <p:cNvPr id="6" name="TextBox 5"/>
          <p:cNvSpPr txBox="1"/>
          <p:nvPr/>
        </p:nvSpPr>
        <p:spPr>
          <a:xfrm>
            <a:off x="695325" y="5429250"/>
            <a:ext cx="3610185" cy="1255728"/>
          </a:xfrm>
          <a:prstGeom prst="rect">
            <a:avLst/>
          </a:prstGeom>
          <a:noFill/>
        </p:spPr>
        <p:txBody>
          <a:bodyPr wrap="square" rtlCol="0">
            <a:spAutoFit/>
          </a:bodyPr>
          <a:lstStyle/>
          <a:p>
            <a:pPr lvl="0">
              <a:lnSpc>
                <a:spcPct val="90000"/>
              </a:lnSpc>
            </a:pPr>
            <a:r>
              <a:rPr lang="en-AU" sz="2100" spc="-150" dirty="0">
                <a:solidFill>
                  <a:prstClr val="white"/>
                </a:solidFill>
              </a:rPr>
              <a:t>Jess Panni</a:t>
            </a:r>
          </a:p>
          <a:p>
            <a:pPr lvl="0">
              <a:lnSpc>
                <a:spcPct val="90000"/>
              </a:lnSpc>
            </a:pPr>
            <a:r>
              <a:rPr lang="en-AU" sz="2100" spc="-150" dirty="0">
                <a:solidFill>
                  <a:prstClr val="white"/>
                </a:solidFill>
              </a:rPr>
              <a:t>Lead Consultant</a:t>
            </a:r>
          </a:p>
          <a:p>
            <a:pPr lvl="0">
              <a:lnSpc>
                <a:spcPct val="90000"/>
              </a:lnSpc>
            </a:pPr>
            <a:r>
              <a:rPr lang="en-AU" sz="2100" spc="-150" dirty="0">
                <a:solidFill>
                  <a:prstClr val="white"/>
                </a:solidFill>
              </a:rPr>
              <a:t>jess.panni@readify.net</a:t>
            </a:r>
          </a:p>
          <a:p>
            <a:pPr lvl="0">
              <a:lnSpc>
                <a:spcPct val="90000"/>
              </a:lnSpc>
            </a:pPr>
            <a:r>
              <a:rPr lang="en-AU" sz="2100" spc="-150" dirty="0">
                <a:solidFill>
                  <a:prstClr val="white"/>
                </a:solidFill>
              </a:rPr>
              <a:t>@</a:t>
            </a:r>
            <a:r>
              <a:rPr lang="en-AU" sz="2100" spc="-150" dirty="0" err="1">
                <a:solidFill>
                  <a:prstClr val="white"/>
                </a:solidFill>
              </a:rPr>
              <a:t>jesspanni</a:t>
            </a:r>
            <a:endParaRPr lang="en-AU" sz="2100" spc="-150" dirty="0">
              <a:solidFill>
                <a:prstClr val="white"/>
              </a:solidFill>
            </a:endParaRPr>
          </a:p>
        </p:txBody>
      </p:sp>
    </p:spTree>
    <p:extLst>
      <p:ext uri="{BB962C8B-B14F-4D97-AF65-F5344CB8AC3E}">
        <p14:creationId xmlns:p14="http://schemas.microsoft.com/office/powerpoint/2010/main" val="28212291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ircular Arrow 3"/>
          <p:cNvSpPr/>
          <p:nvPr/>
        </p:nvSpPr>
        <p:spPr>
          <a:xfrm>
            <a:off x="3754026" y="732018"/>
            <a:ext cx="2376264" cy="2655824"/>
          </a:xfrm>
          <a:prstGeom prst="circularArrow">
            <a:avLst>
              <a:gd name="adj1" fmla="val 12500"/>
              <a:gd name="adj2" fmla="val 1142319"/>
              <a:gd name="adj3" fmla="val 20457681"/>
              <a:gd name="adj4" fmla="val 15879496"/>
              <a:gd name="adj5" fmla="val 1499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 name="Circular Arrow 4"/>
          <p:cNvSpPr/>
          <p:nvPr/>
        </p:nvSpPr>
        <p:spPr>
          <a:xfrm>
            <a:off x="6634346" y="2386436"/>
            <a:ext cx="2376264" cy="2655824"/>
          </a:xfrm>
          <a:prstGeom prst="circularArrow">
            <a:avLst>
              <a:gd name="adj1" fmla="val 12500"/>
              <a:gd name="adj2" fmla="val 1142319"/>
              <a:gd name="adj3" fmla="val 20457681"/>
              <a:gd name="adj4" fmla="val 15879496"/>
              <a:gd name="adj5" fmla="val 1499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 name="TextBox 6"/>
          <p:cNvSpPr txBox="1"/>
          <p:nvPr/>
        </p:nvSpPr>
        <p:spPr>
          <a:xfrm>
            <a:off x="224124" y="732018"/>
            <a:ext cx="4194679" cy="1446550"/>
          </a:xfrm>
          <a:prstGeom prst="rect">
            <a:avLst/>
          </a:prstGeom>
          <a:solidFill>
            <a:schemeClr val="bg1">
              <a:lumMod val="95000"/>
            </a:schemeClr>
          </a:solidFill>
          <a:ln w="25400">
            <a:solidFill>
              <a:schemeClr val="bg1"/>
            </a:solidFill>
          </a:ln>
        </p:spPr>
        <p:txBody>
          <a:bodyPr wrap="square" rtlCol="0">
            <a:spAutoFit/>
          </a:bodyPr>
          <a:lstStyle/>
          <a:p>
            <a:pPr algn="r"/>
            <a:r>
              <a:rPr lang="en-AU" sz="2000" b="1" i="1" dirty="0" smtClean="0">
                <a:solidFill>
                  <a:schemeClr val="tx1">
                    <a:lumMod val="50000"/>
                    <a:lumOff val="50000"/>
                  </a:schemeClr>
                </a:solidFill>
              </a:rPr>
              <a:t>TECHNICAL</a:t>
            </a:r>
          </a:p>
          <a:p>
            <a:pPr algn="r"/>
            <a:r>
              <a:rPr lang="en-AU" sz="2000" dirty="0" smtClean="0">
                <a:solidFill>
                  <a:schemeClr val="tx1">
                    <a:lumMod val="50000"/>
                    <a:lumOff val="50000"/>
                  </a:schemeClr>
                </a:solidFill>
              </a:rPr>
              <a:t>Continuous Integration</a:t>
            </a:r>
          </a:p>
          <a:p>
            <a:pPr algn="r"/>
            <a:r>
              <a:rPr lang="en-AU" sz="2000" dirty="0" smtClean="0">
                <a:solidFill>
                  <a:schemeClr val="tx1">
                    <a:lumMod val="50000"/>
                    <a:lumOff val="50000"/>
                  </a:schemeClr>
                </a:solidFill>
              </a:rPr>
              <a:t>Deployment Pipelines</a:t>
            </a:r>
          </a:p>
          <a:p>
            <a:pPr algn="r"/>
            <a:r>
              <a:rPr lang="en-AU" sz="2800" b="1" dirty="0" smtClean="0">
                <a:solidFill>
                  <a:schemeClr val="tx1">
                    <a:lumMod val="50000"/>
                    <a:lumOff val="50000"/>
                  </a:schemeClr>
                </a:solidFill>
              </a:rPr>
              <a:t>Technical Metrics</a:t>
            </a:r>
            <a:endParaRPr lang="en-AU" sz="2800" b="1" dirty="0">
              <a:solidFill>
                <a:schemeClr val="tx1">
                  <a:lumMod val="50000"/>
                  <a:lumOff val="50000"/>
                </a:schemeClr>
              </a:solidFill>
            </a:endParaRPr>
          </a:p>
        </p:txBody>
      </p:sp>
      <p:sp>
        <p:nvSpPr>
          <p:cNvPr id="10" name="TextBox 9"/>
          <p:cNvSpPr txBox="1"/>
          <p:nvPr/>
        </p:nvSpPr>
        <p:spPr>
          <a:xfrm>
            <a:off x="2621735" y="2238415"/>
            <a:ext cx="4948715" cy="1631216"/>
          </a:xfrm>
          <a:prstGeom prst="rect">
            <a:avLst/>
          </a:prstGeom>
          <a:solidFill>
            <a:schemeClr val="bg1">
              <a:lumMod val="95000"/>
            </a:schemeClr>
          </a:solidFill>
          <a:ln w="25400">
            <a:solidFill>
              <a:schemeClr val="bg1"/>
            </a:solidFill>
          </a:ln>
        </p:spPr>
        <p:txBody>
          <a:bodyPr wrap="square" rtlCol="0">
            <a:spAutoFit/>
          </a:bodyPr>
          <a:lstStyle/>
          <a:p>
            <a:pPr algn="r"/>
            <a:r>
              <a:rPr lang="en-AU" sz="2400" b="1" i="1" dirty="0" smtClean="0">
                <a:solidFill>
                  <a:schemeClr val="tx1">
                    <a:lumMod val="50000"/>
                    <a:lumOff val="50000"/>
                  </a:schemeClr>
                </a:solidFill>
              </a:rPr>
              <a:t>BUSINESS</a:t>
            </a:r>
          </a:p>
          <a:p>
            <a:pPr algn="r"/>
            <a:r>
              <a:rPr lang="en-AU" sz="2400" dirty="0">
                <a:solidFill>
                  <a:schemeClr val="tx1">
                    <a:lumMod val="50000"/>
                    <a:lumOff val="50000"/>
                  </a:schemeClr>
                </a:solidFill>
              </a:rPr>
              <a:t>A/B Testing</a:t>
            </a:r>
          </a:p>
          <a:p>
            <a:pPr algn="r"/>
            <a:r>
              <a:rPr lang="en-AU" sz="2400" dirty="0" smtClean="0">
                <a:solidFill>
                  <a:schemeClr val="tx1">
                    <a:lumMod val="50000"/>
                    <a:lumOff val="50000"/>
                  </a:schemeClr>
                </a:solidFill>
              </a:rPr>
              <a:t>Continuous Delivery</a:t>
            </a:r>
          </a:p>
          <a:p>
            <a:pPr algn="r"/>
            <a:r>
              <a:rPr lang="en-AU" sz="2800" b="1" dirty="0" smtClean="0">
                <a:solidFill>
                  <a:schemeClr val="tx1">
                    <a:lumMod val="50000"/>
                    <a:lumOff val="50000"/>
                  </a:schemeClr>
                </a:solidFill>
              </a:rPr>
              <a:t>Usage Analytics</a:t>
            </a:r>
            <a:endParaRPr lang="en-AU" sz="2800" b="1" dirty="0">
              <a:solidFill>
                <a:schemeClr val="tx1">
                  <a:lumMod val="50000"/>
                  <a:lumOff val="50000"/>
                </a:schemeClr>
              </a:solidFill>
            </a:endParaRPr>
          </a:p>
        </p:txBody>
      </p:sp>
      <p:sp>
        <p:nvSpPr>
          <p:cNvPr id="13" name="TextBox 12"/>
          <p:cNvSpPr txBox="1"/>
          <p:nvPr/>
        </p:nvSpPr>
        <p:spPr>
          <a:xfrm>
            <a:off x="4978162" y="4011209"/>
            <a:ext cx="6696744" cy="2000548"/>
          </a:xfrm>
          <a:prstGeom prst="rect">
            <a:avLst/>
          </a:prstGeom>
          <a:solidFill>
            <a:schemeClr val="bg1">
              <a:lumMod val="95000"/>
            </a:schemeClr>
          </a:solidFill>
          <a:ln w="25400">
            <a:solidFill>
              <a:schemeClr val="bg1"/>
            </a:solidFill>
          </a:ln>
        </p:spPr>
        <p:txBody>
          <a:bodyPr wrap="square" rtlCol="0">
            <a:spAutoFit/>
          </a:bodyPr>
          <a:lstStyle/>
          <a:p>
            <a:pPr algn="r"/>
            <a:r>
              <a:rPr lang="en-AU" sz="2800" b="1" i="1" dirty="0" smtClean="0">
                <a:solidFill>
                  <a:schemeClr val="tx1">
                    <a:lumMod val="50000"/>
                    <a:lumOff val="50000"/>
                  </a:schemeClr>
                </a:solidFill>
              </a:rPr>
              <a:t>STRATEGIC</a:t>
            </a:r>
            <a:endParaRPr lang="en-AU" sz="2800" dirty="0" smtClean="0">
              <a:solidFill>
                <a:schemeClr val="tx1">
                  <a:lumMod val="50000"/>
                  <a:lumOff val="50000"/>
                </a:schemeClr>
              </a:solidFill>
            </a:endParaRPr>
          </a:p>
          <a:p>
            <a:pPr algn="r"/>
            <a:r>
              <a:rPr lang="en-AU" sz="2800" dirty="0" smtClean="0">
                <a:solidFill>
                  <a:schemeClr val="tx1">
                    <a:lumMod val="50000"/>
                    <a:lumOff val="50000"/>
                  </a:schemeClr>
                </a:solidFill>
              </a:rPr>
              <a:t>?</a:t>
            </a:r>
          </a:p>
          <a:p>
            <a:pPr algn="r"/>
            <a:r>
              <a:rPr lang="en-AU" sz="2800" dirty="0" smtClean="0">
                <a:solidFill>
                  <a:schemeClr val="tx1">
                    <a:lumMod val="50000"/>
                    <a:lumOff val="50000"/>
                  </a:schemeClr>
                </a:solidFill>
              </a:rPr>
              <a:t>?</a:t>
            </a:r>
          </a:p>
          <a:p>
            <a:pPr algn="r"/>
            <a:r>
              <a:rPr lang="en-AU" sz="4000" b="1" dirty="0" smtClean="0">
                <a:solidFill>
                  <a:schemeClr val="tx1">
                    <a:lumMod val="50000"/>
                    <a:lumOff val="50000"/>
                  </a:schemeClr>
                </a:solidFill>
              </a:rPr>
              <a:t>Business Goals!</a:t>
            </a:r>
            <a:endParaRPr lang="en-AU" sz="4000" b="1" dirty="0">
              <a:solidFill>
                <a:schemeClr val="tx1">
                  <a:lumMod val="50000"/>
                  <a:lumOff val="50000"/>
                </a:schemeClr>
              </a:solidFill>
            </a:endParaRPr>
          </a:p>
        </p:txBody>
      </p:sp>
      <p:pic>
        <p:nvPicPr>
          <p:cNvPr id="3" name="Picture 2"/>
          <p:cNvPicPr>
            <a:picLocks noChangeAspect="1"/>
          </p:cNvPicPr>
          <p:nvPr/>
        </p:nvPicPr>
        <p:blipFill>
          <a:blip r:embed="rId3"/>
          <a:stretch>
            <a:fillRect/>
          </a:stretch>
        </p:blipFill>
        <p:spPr>
          <a:xfrm>
            <a:off x="383458" y="868396"/>
            <a:ext cx="1210830" cy="1191534"/>
          </a:xfrm>
          <a:prstGeom prst="rect">
            <a:avLst/>
          </a:prstGeom>
        </p:spPr>
      </p:pic>
      <p:pic>
        <p:nvPicPr>
          <p:cNvPr id="18" name="Picture 17"/>
          <p:cNvPicPr>
            <a:picLocks noChangeAspect="1"/>
          </p:cNvPicPr>
          <p:nvPr/>
        </p:nvPicPr>
        <p:blipFill>
          <a:blip r:embed="rId3"/>
          <a:stretch>
            <a:fillRect/>
          </a:stretch>
        </p:blipFill>
        <p:spPr>
          <a:xfrm>
            <a:off x="2787853" y="2387848"/>
            <a:ext cx="1361359" cy="1339664"/>
          </a:xfrm>
          <a:prstGeom prst="rect">
            <a:avLst/>
          </a:prstGeom>
        </p:spPr>
      </p:pic>
      <p:pic>
        <p:nvPicPr>
          <p:cNvPr id="19" name="Picture 18"/>
          <p:cNvPicPr>
            <a:picLocks noChangeAspect="1"/>
          </p:cNvPicPr>
          <p:nvPr/>
        </p:nvPicPr>
        <p:blipFill>
          <a:blip r:embed="rId3"/>
          <a:stretch>
            <a:fillRect/>
          </a:stretch>
        </p:blipFill>
        <p:spPr>
          <a:xfrm>
            <a:off x="5173458" y="4232675"/>
            <a:ext cx="1620631" cy="1594805"/>
          </a:xfrm>
          <a:prstGeom prst="rect">
            <a:avLst/>
          </a:prstGeom>
        </p:spPr>
      </p:pic>
    </p:spTree>
    <p:extLst>
      <p:ext uri="{BB962C8B-B14F-4D97-AF65-F5344CB8AC3E}">
        <p14:creationId xmlns:p14="http://schemas.microsoft.com/office/powerpoint/2010/main" val="37371561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ircular Arrow 15"/>
          <p:cNvSpPr/>
          <p:nvPr/>
        </p:nvSpPr>
        <p:spPr>
          <a:xfrm rot="5400000" flipH="1">
            <a:off x="6382318" y="2382298"/>
            <a:ext cx="2376264" cy="2655824"/>
          </a:xfrm>
          <a:prstGeom prst="circularArrow">
            <a:avLst>
              <a:gd name="adj1" fmla="val 12500"/>
              <a:gd name="adj2" fmla="val 1142319"/>
              <a:gd name="adj3" fmla="val 20457681"/>
              <a:gd name="adj4" fmla="val 15879496"/>
              <a:gd name="adj5" fmla="val 149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7" name="Circular Arrow 16"/>
          <p:cNvSpPr/>
          <p:nvPr/>
        </p:nvSpPr>
        <p:spPr>
          <a:xfrm rot="5400000" flipH="1">
            <a:off x="3501711" y="763688"/>
            <a:ext cx="2376264" cy="2655824"/>
          </a:xfrm>
          <a:prstGeom prst="circularArrow">
            <a:avLst>
              <a:gd name="adj1" fmla="val 12500"/>
              <a:gd name="adj2" fmla="val 1142319"/>
              <a:gd name="adj3" fmla="val 20457681"/>
              <a:gd name="adj4" fmla="val 15879496"/>
              <a:gd name="adj5" fmla="val 149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TextBox 14"/>
          <p:cNvSpPr txBox="1"/>
          <p:nvPr/>
        </p:nvSpPr>
        <p:spPr>
          <a:xfrm>
            <a:off x="224124" y="732018"/>
            <a:ext cx="4194679" cy="1446550"/>
          </a:xfrm>
          <a:prstGeom prst="rect">
            <a:avLst/>
          </a:prstGeom>
          <a:solidFill>
            <a:schemeClr val="bg1">
              <a:lumMod val="95000"/>
            </a:schemeClr>
          </a:solidFill>
          <a:ln w="25400">
            <a:solidFill>
              <a:schemeClr val="bg1"/>
            </a:solidFill>
          </a:ln>
        </p:spPr>
        <p:txBody>
          <a:bodyPr wrap="square" rtlCol="0">
            <a:spAutoFit/>
          </a:bodyPr>
          <a:lstStyle/>
          <a:p>
            <a:pPr algn="r"/>
            <a:r>
              <a:rPr lang="en-AU" sz="2000" b="1" i="1" dirty="0" smtClean="0">
                <a:solidFill>
                  <a:schemeClr val="tx1">
                    <a:lumMod val="50000"/>
                    <a:lumOff val="50000"/>
                  </a:schemeClr>
                </a:solidFill>
              </a:rPr>
              <a:t>TECHNICAL</a:t>
            </a:r>
          </a:p>
          <a:p>
            <a:pPr algn="r"/>
            <a:r>
              <a:rPr lang="en-AU" sz="2000" dirty="0" smtClean="0">
                <a:solidFill>
                  <a:schemeClr val="tx1">
                    <a:lumMod val="50000"/>
                    <a:lumOff val="50000"/>
                  </a:schemeClr>
                </a:solidFill>
              </a:rPr>
              <a:t>Continuous Integration</a:t>
            </a:r>
          </a:p>
          <a:p>
            <a:pPr algn="r"/>
            <a:r>
              <a:rPr lang="en-AU" sz="2000" dirty="0" smtClean="0">
                <a:solidFill>
                  <a:schemeClr val="tx1">
                    <a:lumMod val="50000"/>
                    <a:lumOff val="50000"/>
                  </a:schemeClr>
                </a:solidFill>
              </a:rPr>
              <a:t>Deployment Pipelines</a:t>
            </a:r>
          </a:p>
          <a:p>
            <a:pPr algn="r"/>
            <a:r>
              <a:rPr lang="en-AU" sz="2800" b="1" dirty="0" smtClean="0">
                <a:solidFill>
                  <a:schemeClr val="tx1">
                    <a:lumMod val="50000"/>
                    <a:lumOff val="50000"/>
                  </a:schemeClr>
                </a:solidFill>
              </a:rPr>
              <a:t>Technical Metrics</a:t>
            </a:r>
            <a:endParaRPr lang="en-AU" sz="2800" b="1" dirty="0">
              <a:solidFill>
                <a:schemeClr val="tx1">
                  <a:lumMod val="50000"/>
                  <a:lumOff val="50000"/>
                </a:schemeClr>
              </a:solidFill>
            </a:endParaRPr>
          </a:p>
        </p:txBody>
      </p:sp>
      <p:sp>
        <p:nvSpPr>
          <p:cNvPr id="18" name="TextBox 17"/>
          <p:cNvSpPr txBox="1"/>
          <p:nvPr/>
        </p:nvSpPr>
        <p:spPr>
          <a:xfrm>
            <a:off x="2621735" y="2238415"/>
            <a:ext cx="4948715" cy="1631216"/>
          </a:xfrm>
          <a:prstGeom prst="rect">
            <a:avLst/>
          </a:prstGeom>
          <a:solidFill>
            <a:schemeClr val="bg1">
              <a:lumMod val="95000"/>
            </a:schemeClr>
          </a:solidFill>
          <a:ln w="25400">
            <a:solidFill>
              <a:schemeClr val="bg1"/>
            </a:solidFill>
          </a:ln>
        </p:spPr>
        <p:txBody>
          <a:bodyPr wrap="square" rtlCol="0">
            <a:spAutoFit/>
          </a:bodyPr>
          <a:lstStyle/>
          <a:p>
            <a:pPr algn="r"/>
            <a:r>
              <a:rPr lang="en-AU" sz="2400" b="1" i="1" dirty="0" smtClean="0">
                <a:solidFill>
                  <a:schemeClr val="tx1">
                    <a:lumMod val="50000"/>
                    <a:lumOff val="50000"/>
                  </a:schemeClr>
                </a:solidFill>
              </a:rPr>
              <a:t>BUSINESS</a:t>
            </a:r>
          </a:p>
          <a:p>
            <a:pPr algn="r"/>
            <a:r>
              <a:rPr lang="en-AU" sz="2400" dirty="0">
                <a:solidFill>
                  <a:schemeClr val="tx1">
                    <a:lumMod val="50000"/>
                    <a:lumOff val="50000"/>
                  </a:schemeClr>
                </a:solidFill>
              </a:rPr>
              <a:t>A/B Testing</a:t>
            </a:r>
          </a:p>
          <a:p>
            <a:pPr algn="r"/>
            <a:r>
              <a:rPr lang="en-AU" sz="2400" dirty="0" smtClean="0">
                <a:solidFill>
                  <a:schemeClr val="tx1">
                    <a:lumMod val="50000"/>
                    <a:lumOff val="50000"/>
                  </a:schemeClr>
                </a:solidFill>
              </a:rPr>
              <a:t>Continuous Delivery</a:t>
            </a:r>
          </a:p>
          <a:p>
            <a:pPr algn="r"/>
            <a:r>
              <a:rPr lang="en-AU" sz="2800" b="1" dirty="0" smtClean="0">
                <a:solidFill>
                  <a:schemeClr val="tx1">
                    <a:lumMod val="50000"/>
                    <a:lumOff val="50000"/>
                  </a:schemeClr>
                </a:solidFill>
              </a:rPr>
              <a:t>Usage Analytics</a:t>
            </a:r>
            <a:endParaRPr lang="en-AU" sz="2800" b="1" dirty="0">
              <a:solidFill>
                <a:schemeClr val="tx1">
                  <a:lumMod val="50000"/>
                  <a:lumOff val="50000"/>
                </a:schemeClr>
              </a:solidFill>
            </a:endParaRPr>
          </a:p>
        </p:txBody>
      </p:sp>
      <p:sp>
        <p:nvSpPr>
          <p:cNvPr id="19" name="TextBox 18"/>
          <p:cNvSpPr txBox="1"/>
          <p:nvPr/>
        </p:nvSpPr>
        <p:spPr>
          <a:xfrm>
            <a:off x="4978162" y="4011209"/>
            <a:ext cx="6696744" cy="2000548"/>
          </a:xfrm>
          <a:prstGeom prst="rect">
            <a:avLst/>
          </a:prstGeom>
          <a:solidFill>
            <a:schemeClr val="bg1">
              <a:lumMod val="95000"/>
            </a:schemeClr>
          </a:solidFill>
          <a:ln w="25400">
            <a:solidFill>
              <a:schemeClr val="bg1"/>
            </a:solidFill>
          </a:ln>
        </p:spPr>
        <p:txBody>
          <a:bodyPr wrap="square" rtlCol="0">
            <a:spAutoFit/>
          </a:bodyPr>
          <a:lstStyle/>
          <a:p>
            <a:pPr algn="r"/>
            <a:r>
              <a:rPr lang="en-AU" sz="2800" b="1" i="1" dirty="0" smtClean="0">
                <a:solidFill>
                  <a:schemeClr val="tx1">
                    <a:lumMod val="50000"/>
                    <a:lumOff val="50000"/>
                  </a:schemeClr>
                </a:solidFill>
              </a:rPr>
              <a:t>STRATEGIC</a:t>
            </a:r>
            <a:endParaRPr lang="en-AU" sz="2800" dirty="0" smtClean="0">
              <a:solidFill>
                <a:schemeClr val="tx1">
                  <a:lumMod val="50000"/>
                  <a:lumOff val="50000"/>
                </a:schemeClr>
              </a:solidFill>
            </a:endParaRPr>
          </a:p>
          <a:p>
            <a:pPr algn="r"/>
            <a:r>
              <a:rPr lang="en-AU" sz="2800" dirty="0" smtClean="0">
                <a:solidFill>
                  <a:schemeClr val="tx1">
                    <a:lumMod val="50000"/>
                    <a:lumOff val="50000"/>
                  </a:schemeClr>
                </a:solidFill>
              </a:rPr>
              <a:t>?</a:t>
            </a:r>
          </a:p>
          <a:p>
            <a:pPr algn="r"/>
            <a:r>
              <a:rPr lang="en-AU" sz="2800" dirty="0" smtClean="0">
                <a:solidFill>
                  <a:schemeClr val="tx1">
                    <a:lumMod val="50000"/>
                    <a:lumOff val="50000"/>
                  </a:schemeClr>
                </a:solidFill>
              </a:rPr>
              <a:t>?</a:t>
            </a:r>
          </a:p>
          <a:p>
            <a:pPr algn="r"/>
            <a:r>
              <a:rPr lang="en-AU" sz="4000" b="1" dirty="0" smtClean="0">
                <a:solidFill>
                  <a:schemeClr val="tx1">
                    <a:lumMod val="50000"/>
                    <a:lumOff val="50000"/>
                  </a:schemeClr>
                </a:solidFill>
              </a:rPr>
              <a:t>Business Goals!</a:t>
            </a:r>
            <a:endParaRPr lang="en-AU" sz="4000" b="1" dirty="0">
              <a:solidFill>
                <a:schemeClr val="tx1">
                  <a:lumMod val="50000"/>
                  <a:lumOff val="50000"/>
                </a:schemeClr>
              </a:solidFill>
            </a:endParaRPr>
          </a:p>
        </p:txBody>
      </p:sp>
      <p:pic>
        <p:nvPicPr>
          <p:cNvPr id="23" name="Picture 22"/>
          <p:cNvPicPr>
            <a:picLocks noChangeAspect="1"/>
          </p:cNvPicPr>
          <p:nvPr/>
        </p:nvPicPr>
        <p:blipFill>
          <a:blip r:embed="rId3"/>
          <a:stretch>
            <a:fillRect/>
          </a:stretch>
        </p:blipFill>
        <p:spPr>
          <a:xfrm>
            <a:off x="383458" y="868396"/>
            <a:ext cx="1210830" cy="1191534"/>
          </a:xfrm>
          <a:prstGeom prst="rect">
            <a:avLst/>
          </a:prstGeom>
        </p:spPr>
      </p:pic>
      <p:pic>
        <p:nvPicPr>
          <p:cNvPr id="24" name="Picture 23"/>
          <p:cNvPicPr>
            <a:picLocks noChangeAspect="1"/>
          </p:cNvPicPr>
          <p:nvPr/>
        </p:nvPicPr>
        <p:blipFill>
          <a:blip r:embed="rId3"/>
          <a:stretch>
            <a:fillRect/>
          </a:stretch>
        </p:blipFill>
        <p:spPr>
          <a:xfrm>
            <a:off x="2787853" y="2387848"/>
            <a:ext cx="1361359" cy="1339664"/>
          </a:xfrm>
          <a:prstGeom prst="rect">
            <a:avLst/>
          </a:prstGeom>
        </p:spPr>
      </p:pic>
      <p:pic>
        <p:nvPicPr>
          <p:cNvPr id="25" name="Picture 24"/>
          <p:cNvPicPr>
            <a:picLocks noChangeAspect="1"/>
          </p:cNvPicPr>
          <p:nvPr/>
        </p:nvPicPr>
        <p:blipFill>
          <a:blip r:embed="rId3"/>
          <a:stretch>
            <a:fillRect/>
          </a:stretch>
        </p:blipFill>
        <p:spPr>
          <a:xfrm>
            <a:off x="5173458" y="4232675"/>
            <a:ext cx="1620631" cy="1594805"/>
          </a:xfrm>
          <a:prstGeom prst="rect">
            <a:avLst/>
          </a:prstGeom>
        </p:spPr>
      </p:pic>
    </p:spTree>
    <p:extLst>
      <p:ext uri="{BB962C8B-B14F-4D97-AF65-F5344CB8AC3E}">
        <p14:creationId xmlns:p14="http://schemas.microsoft.com/office/powerpoint/2010/main" val="2031488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sewageandsyphilis.files.wordpress.com/2010/11/stand-back.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67666" y="355243"/>
            <a:ext cx="6135328" cy="61353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020430" y="6490571"/>
            <a:ext cx="2060179" cy="276999"/>
          </a:xfrm>
          <a:prstGeom prst="rect">
            <a:avLst/>
          </a:prstGeom>
        </p:spPr>
        <p:txBody>
          <a:bodyPr wrap="none">
            <a:spAutoFit/>
          </a:bodyPr>
          <a:lstStyle/>
          <a:p>
            <a:r>
              <a:rPr lang="en-AU" sz="1200" b="0" i="0" dirty="0" smtClean="0">
                <a:solidFill>
                  <a:schemeClr val="bg1">
                    <a:lumMod val="85000"/>
                  </a:schemeClr>
                </a:solidFill>
                <a:effectLst/>
                <a:latin typeface="Helvetica Neue"/>
              </a:rPr>
              <a:t>Randall Munroe (xkcd.com)</a:t>
            </a:r>
            <a:endParaRPr lang="en-AU" sz="1200" dirty="0">
              <a:solidFill>
                <a:schemeClr val="bg1">
                  <a:lumMod val="85000"/>
                </a:schemeClr>
              </a:solidFill>
            </a:endParaRPr>
          </a:p>
        </p:txBody>
      </p:sp>
    </p:spTree>
    <p:extLst>
      <p:ext uri="{BB962C8B-B14F-4D97-AF65-F5344CB8AC3E}">
        <p14:creationId xmlns:p14="http://schemas.microsoft.com/office/powerpoint/2010/main" val="3968492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a:xfrm>
            <a:off x="304801" y="108154"/>
            <a:ext cx="8071944" cy="2062103"/>
          </a:xfrm>
          <a:prstGeom prst="rect">
            <a:avLst/>
          </a:prstGeom>
          <a:noFill/>
        </p:spPr>
        <p:txBody>
          <a:bodyPr wrap="square" rtlCol="0">
            <a:spAutoFit/>
          </a:bodyPr>
          <a:lstStyle/>
          <a:p>
            <a:r>
              <a:rPr lang="en-AU" sz="4400" dirty="0" smtClean="0">
                <a:solidFill>
                  <a:schemeClr val="tx1">
                    <a:lumMod val="75000"/>
                    <a:lumOff val="25000"/>
                  </a:schemeClr>
                </a:solidFill>
                <a:latin typeface="Century" panose="02040604050505020304" pitchFamily="18" charset="0"/>
              </a:rPr>
              <a:t>“</a:t>
            </a:r>
            <a:r>
              <a:rPr lang="en-AU" sz="2800" b="1" dirty="0" smtClean="0">
                <a:solidFill>
                  <a:schemeClr val="tx1">
                    <a:lumMod val="75000"/>
                    <a:lumOff val="25000"/>
                  </a:schemeClr>
                </a:solidFill>
                <a:latin typeface="Century" panose="02040604050505020304" pitchFamily="18" charset="0"/>
              </a:rPr>
              <a:t>If we allow ourselves to be governed by opinion where it is possible to obtain facts, we shall lose in our competition with those who base their actions on facts.</a:t>
            </a:r>
            <a:endParaRPr lang="en-AU" sz="2800" b="1" dirty="0">
              <a:solidFill>
                <a:schemeClr val="tx1">
                  <a:lumMod val="75000"/>
                  <a:lumOff val="25000"/>
                </a:schemeClr>
              </a:solidFill>
              <a:latin typeface="Century" panose="02040604050505020304" pitchFamily="18" charset="0"/>
            </a:endParaRPr>
          </a:p>
        </p:txBody>
      </p:sp>
      <p:sp>
        <p:nvSpPr>
          <p:cNvPr id="10" name="TextBox 9"/>
          <p:cNvSpPr txBox="1"/>
          <p:nvPr/>
        </p:nvSpPr>
        <p:spPr>
          <a:xfrm>
            <a:off x="3563007" y="3885088"/>
            <a:ext cx="8541096" cy="2862322"/>
          </a:xfrm>
          <a:prstGeom prst="rect">
            <a:avLst/>
          </a:prstGeom>
          <a:noFill/>
        </p:spPr>
        <p:txBody>
          <a:bodyPr wrap="square" rtlCol="0">
            <a:spAutoFit/>
          </a:bodyPr>
          <a:lstStyle/>
          <a:p>
            <a:r>
              <a:rPr lang="en-AU" sz="4000" dirty="0" smtClean="0">
                <a:solidFill>
                  <a:schemeClr val="tx1">
                    <a:lumMod val="75000"/>
                    <a:lumOff val="25000"/>
                  </a:schemeClr>
                </a:solidFill>
                <a:latin typeface="Century" panose="02040604050505020304" pitchFamily="18" charset="0"/>
              </a:rPr>
              <a:t>“</a:t>
            </a:r>
            <a:r>
              <a:rPr lang="en-AU" sz="2800" b="1" dirty="0" smtClean="0">
                <a:solidFill>
                  <a:schemeClr val="tx1">
                    <a:lumMod val="75000"/>
                    <a:lumOff val="25000"/>
                  </a:schemeClr>
                </a:solidFill>
                <a:latin typeface="Century" panose="02040604050505020304" pitchFamily="18" charset="0"/>
              </a:rPr>
              <a:t>A little consideration will show that such a policy is only in accord with </a:t>
            </a:r>
            <a:r>
              <a:rPr lang="en-AU" sz="2800" b="1" u="sng" dirty="0" smtClean="0">
                <a:solidFill>
                  <a:schemeClr val="tx1">
                    <a:lumMod val="75000"/>
                    <a:lumOff val="25000"/>
                  </a:schemeClr>
                </a:solidFill>
                <a:latin typeface="Century" panose="02040604050505020304" pitchFamily="18" charset="0"/>
              </a:rPr>
              <a:t>common sense</a:t>
            </a:r>
            <a:r>
              <a:rPr lang="en-AU" sz="2800" b="1" dirty="0" smtClean="0">
                <a:solidFill>
                  <a:schemeClr val="tx1">
                    <a:lumMod val="75000"/>
                    <a:lumOff val="25000"/>
                  </a:schemeClr>
                </a:solidFill>
                <a:latin typeface="Century" panose="02040604050505020304" pitchFamily="18" charset="0"/>
              </a:rPr>
              <a:t>, and that the policy of insisting that a man shall do a thing, when we do not know whether he can do it or not, is, to say the least, not productive of the best results.</a:t>
            </a:r>
            <a:endParaRPr lang="en-AU" sz="1600" b="1" dirty="0">
              <a:solidFill>
                <a:schemeClr val="tx1">
                  <a:lumMod val="75000"/>
                  <a:lumOff val="25000"/>
                </a:schemeClr>
              </a:solidFill>
              <a:latin typeface="Century" panose="02040604050505020304" pitchFamily="18" charset="0"/>
            </a:endParaRPr>
          </a:p>
        </p:txBody>
      </p:sp>
      <p:sp>
        <p:nvSpPr>
          <p:cNvPr id="9" name="TextBox 8"/>
          <p:cNvSpPr txBox="1"/>
          <p:nvPr/>
        </p:nvSpPr>
        <p:spPr>
          <a:xfrm>
            <a:off x="1101257" y="2642952"/>
            <a:ext cx="7853047" cy="769441"/>
          </a:xfrm>
          <a:prstGeom prst="rect">
            <a:avLst/>
          </a:prstGeom>
          <a:noFill/>
        </p:spPr>
        <p:txBody>
          <a:bodyPr wrap="none" rtlCol="0">
            <a:spAutoFit/>
          </a:bodyPr>
          <a:lstStyle/>
          <a:p>
            <a:pPr algn="r"/>
            <a:r>
              <a:rPr lang="en-AU" sz="4400" dirty="0" smtClean="0"/>
              <a:t>Henry Lawrence </a:t>
            </a:r>
            <a:r>
              <a:rPr lang="en-AU" sz="4400" dirty="0" err="1" smtClean="0"/>
              <a:t>Gannt</a:t>
            </a:r>
            <a:r>
              <a:rPr lang="en-AU" sz="4400" dirty="0" smtClean="0"/>
              <a:t> </a:t>
            </a:r>
            <a:r>
              <a:rPr lang="en-AU" sz="1600" dirty="0"/>
              <a:t>Industrial Leadership, 1915</a:t>
            </a:r>
          </a:p>
        </p:txBody>
      </p:sp>
    </p:spTree>
    <p:extLst>
      <p:ext uri="{BB962C8B-B14F-4D97-AF65-F5344CB8AC3E}">
        <p14:creationId xmlns:p14="http://schemas.microsoft.com/office/powerpoint/2010/main" val="322706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55406"/>
            <a:ext cx="10515600" cy="5321557"/>
          </a:xfrm>
        </p:spPr>
        <p:txBody>
          <a:bodyPr anchor="ctr">
            <a:normAutofit/>
          </a:bodyPr>
          <a:lstStyle/>
          <a:p>
            <a:pPr marL="0" indent="0" algn="ctr">
              <a:buNone/>
            </a:pPr>
            <a:r>
              <a:rPr lang="en-AU" sz="11500" dirty="0" smtClean="0"/>
              <a:t>Tenacity</a:t>
            </a:r>
          </a:p>
          <a:p>
            <a:pPr marL="0" indent="0" algn="ctr">
              <a:buNone/>
            </a:pPr>
            <a:r>
              <a:rPr lang="en-AU" sz="9600" dirty="0" smtClean="0">
                <a:latin typeface="Bodoni MT Black" panose="02070A03080606020203" pitchFamily="18" charset="0"/>
              </a:rPr>
              <a:t>AUTHORITY</a:t>
            </a:r>
          </a:p>
          <a:p>
            <a:pPr marL="0" indent="0" algn="ctr">
              <a:buNone/>
            </a:pPr>
            <a:r>
              <a:rPr lang="en-AU" sz="8800" dirty="0" smtClean="0">
                <a:latin typeface="Courier New" panose="02070309020205020404" pitchFamily="49" charset="0"/>
                <a:cs typeface="Courier New" panose="02070309020205020404" pitchFamily="49" charset="0"/>
              </a:rPr>
              <a:t>CONFORMITY</a:t>
            </a:r>
            <a:endParaRPr lang="en-AU" sz="6600" dirty="0">
              <a:latin typeface="Courier New" panose="02070309020205020404" pitchFamily="49" charset="0"/>
              <a:cs typeface="Courier New" panose="02070309020205020404" pitchFamily="49" charset="0"/>
            </a:endParaRPr>
          </a:p>
        </p:txBody>
      </p:sp>
      <p:sp>
        <p:nvSpPr>
          <p:cNvPr id="5" name="TextBox 4"/>
          <p:cNvSpPr txBox="1"/>
          <p:nvPr/>
        </p:nvSpPr>
        <p:spPr>
          <a:xfrm>
            <a:off x="4548364" y="294968"/>
            <a:ext cx="3095271" cy="461665"/>
          </a:xfrm>
          <a:prstGeom prst="rect">
            <a:avLst/>
          </a:prstGeom>
          <a:noFill/>
        </p:spPr>
        <p:txBody>
          <a:bodyPr wrap="none" rtlCol="0">
            <a:spAutoFit/>
          </a:bodyPr>
          <a:lstStyle/>
          <a:p>
            <a:r>
              <a:rPr lang="en-AU" sz="2400" dirty="0" smtClean="0"/>
              <a:t>Unscientific Behaviours</a:t>
            </a:r>
            <a:endParaRPr lang="en-AU" sz="2400" dirty="0"/>
          </a:p>
        </p:txBody>
      </p:sp>
    </p:spTree>
    <p:extLst>
      <p:ext uri="{BB962C8B-B14F-4D97-AF65-F5344CB8AC3E}">
        <p14:creationId xmlns:p14="http://schemas.microsoft.com/office/powerpoint/2010/main" val="2993562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 y="-1143010"/>
            <a:ext cx="12192025" cy="9144019"/>
          </a:xfrm>
          <a:prstGeom prst="rect">
            <a:avLst/>
          </a:prstGeom>
        </p:spPr>
      </p:pic>
      <p:sp>
        <p:nvSpPr>
          <p:cNvPr id="2" name="Title 1"/>
          <p:cNvSpPr>
            <a:spLocks noGrp="1"/>
          </p:cNvSpPr>
          <p:nvPr>
            <p:ph type="title"/>
          </p:nvPr>
        </p:nvSpPr>
        <p:spPr>
          <a:xfrm>
            <a:off x="369570" y="838835"/>
            <a:ext cx="4151630" cy="1325563"/>
          </a:xfrm>
        </p:spPr>
        <p:txBody>
          <a:bodyPr>
            <a:noAutofit/>
          </a:bodyPr>
          <a:lstStyle/>
          <a:p>
            <a:r>
              <a:rPr lang="en-AU" sz="7200" b="1" dirty="0">
                <a:solidFill>
                  <a:schemeClr val="tx2">
                    <a:lumMod val="75000"/>
                  </a:schemeClr>
                </a:solidFill>
                <a:latin typeface="Aharoni" panose="02010803020104030203" pitchFamily="2" charset="-79"/>
                <a:cs typeface="Aharoni" panose="02010803020104030203" pitchFamily="2" charset="-79"/>
              </a:rPr>
              <a:t>C</a:t>
            </a:r>
            <a:r>
              <a:rPr lang="en-AU" sz="7200" b="1" dirty="0" smtClean="0">
                <a:solidFill>
                  <a:schemeClr val="tx2">
                    <a:lumMod val="75000"/>
                  </a:schemeClr>
                </a:solidFill>
                <a:latin typeface="Aharoni" panose="02010803020104030203" pitchFamily="2" charset="-79"/>
                <a:cs typeface="Aharoni" panose="02010803020104030203" pitchFamily="2" charset="-79"/>
              </a:rPr>
              <a:t>ultural</a:t>
            </a:r>
            <a:r>
              <a:rPr lang="en-AU" sz="7200" b="1" dirty="0">
                <a:solidFill>
                  <a:schemeClr val="tx2">
                    <a:lumMod val="75000"/>
                  </a:schemeClr>
                </a:solidFill>
                <a:latin typeface="Aharoni" panose="02010803020104030203" pitchFamily="2" charset="-79"/>
                <a:cs typeface="Aharoni" panose="02010803020104030203" pitchFamily="2" charset="-79"/>
              </a:rPr>
              <a:t/>
            </a:r>
            <a:br>
              <a:rPr lang="en-AU" sz="7200" b="1" dirty="0">
                <a:solidFill>
                  <a:schemeClr val="tx2">
                    <a:lumMod val="75000"/>
                  </a:schemeClr>
                </a:solidFill>
                <a:latin typeface="Aharoni" panose="02010803020104030203" pitchFamily="2" charset="-79"/>
                <a:cs typeface="Aharoni" panose="02010803020104030203" pitchFamily="2" charset="-79"/>
              </a:rPr>
            </a:br>
            <a:r>
              <a:rPr lang="en-AU" sz="7200" b="1" dirty="0">
                <a:solidFill>
                  <a:schemeClr val="tx2">
                    <a:lumMod val="75000"/>
                  </a:schemeClr>
                </a:solidFill>
                <a:latin typeface="Aharoni" panose="02010803020104030203" pitchFamily="2" charset="-79"/>
                <a:cs typeface="Aharoni" panose="02010803020104030203" pitchFamily="2" charset="-79"/>
              </a:rPr>
              <a:t>C</a:t>
            </a:r>
            <a:r>
              <a:rPr lang="en-AU" sz="7200" b="1" dirty="0" smtClean="0">
                <a:solidFill>
                  <a:schemeClr val="tx2">
                    <a:lumMod val="75000"/>
                  </a:schemeClr>
                </a:solidFill>
                <a:latin typeface="Aharoni" panose="02010803020104030203" pitchFamily="2" charset="-79"/>
                <a:cs typeface="Aharoni" panose="02010803020104030203" pitchFamily="2" charset="-79"/>
              </a:rPr>
              <a:t>hange</a:t>
            </a:r>
            <a:endParaRPr lang="en-AU" sz="7200" b="1" dirty="0">
              <a:solidFill>
                <a:schemeClr val="tx2">
                  <a:lumMod val="7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982421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41130" y="2551837"/>
            <a:ext cx="10825655" cy="1754326"/>
          </a:xfrm>
          <a:prstGeom prst="rect">
            <a:avLst/>
          </a:prstGeom>
        </p:spPr>
        <p:txBody>
          <a:bodyPr wrap="square">
            <a:spAutoFit/>
          </a:bodyPr>
          <a:lstStyle/>
          <a:p>
            <a:r>
              <a:rPr lang="en-US" sz="5400" b="1" i="0" dirty="0" smtClean="0">
                <a:solidFill>
                  <a:schemeClr val="bg1">
                    <a:lumMod val="85000"/>
                  </a:schemeClr>
                </a:solidFill>
                <a:effectLst/>
              </a:rPr>
              <a:t>Ideas and techniques that encourage strategic 'common sense' thinking....</a:t>
            </a:r>
            <a:endParaRPr lang="en-AU" sz="5400" b="1" dirty="0">
              <a:solidFill>
                <a:schemeClr val="bg1">
                  <a:lumMod val="85000"/>
                </a:schemeClr>
              </a:solidFill>
            </a:endParaRPr>
          </a:p>
        </p:txBody>
      </p:sp>
    </p:spTree>
    <p:extLst>
      <p:ext uri="{BB962C8B-B14F-4D97-AF65-F5344CB8AC3E}">
        <p14:creationId xmlns:p14="http://schemas.microsoft.com/office/powerpoint/2010/main" val="1845498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80458" y="5283200"/>
            <a:ext cx="2217274" cy="1323439"/>
          </a:xfrm>
          <a:prstGeom prst="rect">
            <a:avLst/>
          </a:prstGeom>
          <a:noFill/>
        </p:spPr>
        <p:txBody>
          <a:bodyPr wrap="none" rtlCol="0">
            <a:spAutoFit/>
          </a:bodyPr>
          <a:lstStyle/>
          <a:p>
            <a:r>
              <a:rPr lang="en-AU" sz="8000" dirty="0" smtClean="0">
                <a:solidFill>
                  <a:schemeClr val="bg1"/>
                </a:solidFill>
                <a:latin typeface="Segoe UI Light" panose="020B0502040204020203" pitchFamily="34" charset="0"/>
                <a:cs typeface="Segoe UI Light" panose="020B0502040204020203" pitchFamily="34" charset="0"/>
              </a:rPr>
              <a:t>MVP</a:t>
            </a:r>
            <a:endParaRPr lang="en-AU" sz="8000" dirty="0">
              <a:solidFill>
                <a:schemeClr val="bg1"/>
              </a:solidFill>
              <a:latin typeface="Segoe UI Light" panose="020B0502040204020203" pitchFamily="34" charset="0"/>
              <a:cs typeface="Segoe UI Light" panose="020B0502040204020203" pitchFamily="34" charset="0"/>
            </a:endParaRPr>
          </a:p>
        </p:txBody>
      </p:sp>
      <p:pic>
        <p:nvPicPr>
          <p:cNvPr id="10" name="Picture 9"/>
          <p:cNvPicPr>
            <a:picLocks noChangeAspect="1"/>
          </p:cNvPicPr>
          <p:nvPr/>
        </p:nvPicPr>
        <p:blipFill>
          <a:blip r:embed="rId3"/>
          <a:stretch>
            <a:fillRect/>
          </a:stretch>
        </p:blipFill>
        <p:spPr>
          <a:xfrm>
            <a:off x="0" y="-252241"/>
            <a:ext cx="12298680" cy="7426904"/>
          </a:xfrm>
          <a:prstGeom prst="rect">
            <a:avLst/>
          </a:prstGeom>
        </p:spPr>
      </p:pic>
    </p:spTree>
    <p:extLst>
      <p:ext uri="{BB962C8B-B14F-4D97-AF65-F5344CB8AC3E}">
        <p14:creationId xmlns:p14="http://schemas.microsoft.com/office/powerpoint/2010/main" val="4091720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If you are not embarrassed by the first version of your product, you&amp;#8217;ve launched too late.&#10;- Reid Hoffma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74123" y="439355"/>
            <a:ext cx="5990897" cy="59908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320603" y="6519446"/>
            <a:ext cx="3697935" cy="338554"/>
          </a:xfrm>
          <a:prstGeom prst="rect">
            <a:avLst/>
          </a:prstGeom>
        </p:spPr>
        <p:txBody>
          <a:bodyPr wrap="none">
            <a:spAutoFit/>
          </a:bodyPr>
          <a:lstStyle/>
          <a:p>
            <a:r>
              <a:rPr lang="en-AU" sz="1600" dirty="0">
                <a:solidFill>
                  <a:schemeClr val="bg1">
                    <a:lumMod val="75000"/>
                  </a:schemeClr>
                </a:solidFill>
              </a:rPr>
              <a:t>http://startupquote.com/post/855482768</a:t>
            </a:r>
          </a:p>
        </p:txBody>
      </p:sp>
    </p:spTree>
    <p:extLst>
      <p:ext uri="{BB962C8B-B14F-4D97-AF65-F5344CB8AC3E}">
        <p14:creationId xmlns:p14="http://schemas.microsoft.com/office/powerpoint/2010/main" val="2145623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1439425" y="0"/>
            <a:ext cx="9470313" cy="6855322"/>
          </a:xfrm>
          <a:prstGeom prst="rect">
            <a:avLst/>
          </a:prstGeom>
        </p:spPr>
      </p:pic>
    </p:spTree>
    <p:extLst>
      <p:ext uri="{BB962C8B-B14F-4D97-AF65-F5344CB8AC3E}">
        <p14:creationId xmlns:p14="http://schemas.microsoft.com/office/powerpoint/2010/main" val="14919709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46063" y="-1399042"/>
            <a:ext cx="14484125" cy="9656084"/>
          </a:xfrm>
          <a:prstGeom prst="rect">
            <a:avLst/>
          </a:prstGeom>
        </p:spPr>
      </p:pic>
    </p:spTree>
    <p:extLst>
      <p:ext uri="{BB962C8B-B14F-4D97-AF65-F5344CB8AC3E}">
        <p14:creationId xmlns:p14="http://schemas.microsoft.com/office/powerpoint/2010/main" val="2542067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53350" y="2181225"/>
            <a:ext cx="4233403" cy="707886"/>
          </a:xfrm>
          <a:prstGeom prst="rect">
            <a:avLst/>
          </a:prstGeom>
          <a:noFill/>
        </p:spPr>
        <p:txBody>
          <a:bodyPr wrap="none" rtlCol="0">
            <a:spAutoFit/>
          </a:bodyPr>
          <a:lstStyle/>
          <a:p>
            <a:r>
              <a:rPr lang="en-AU" sz="4000" dirty="0" smtClean="0">
                <a:solidFill>
                  <a:schemeClr val="bg1"/>
                </a:solidFill>
                <a:latin typeface="Arial Black" panose="020B0A04020102020204" pitchFamily="34" charset="0"/>
              </a:rPr>
              <a:t>Story Mapping</a:t>
            </a:r>
            <a:endParaRPr lang="en-AU" sz="4000" dirty="0">
              <a:solidFill>
                <a:schemeClr val="bg1"/>
              </a:solidFill>
              <a:latin typeface="Arial Black" panose="020B0A04020102020204" pitchFamily="34" charset="0"/>
            </a:endParaRPr>
          </a:p>
        </p:txBody>
      </p:sp>
      <p:pic>
        <p:nvPicPr>
          <p:cNvPr id="4" name="Picture 3"/>
          <p:cNvPicPr>
            <a:picLocks noChangeAspect="1"/>
          </p:cNvPicPr>
          <p:nvPr/>
        </p:nvPicPr>
        <p:blipFill>
          <a:blip r:embed="rId3"/>
          <a:stretch>
            <a:fillRect/>
          </a:stretch>
        </p:blipFill>
        <p:spPr>
          <a:xfrm>
            <a:off x="0" y="-78658"/>
            <a:ext cx="12192000" cy="6936658"/>
          </a:xfrm>
          <a:prstGeom prst="rect">
            <a:avLst/>
          </a:prstGeom>
        </p:spPr>
      </p:pic>
      <p:sp>
        <p:nvSpPr>
          <p:cNvPr id="5" name="TextBox 4"/>
          <p:cNvSpPr txBox="1"/>
          <p:nvPr/>
        </p:nvSpPr>
        <p:spPr>
          <a:xfrm>
            <a:off x="314633" y="137652"/>
            <a:ext cx="6822830" cy="830997"/>
          </a:xfrm>
          <a:prstGeom prst="rect">
            <a:avLst/>
          </a:prstGeom>
          <a:noFill/>
        </p:spPr>
        <p:txBody>
          <a:bodyPr wrap="none" rtlCol="0">
            <a:spAutoFit/>
          </a:bodyPr>
          <a:lstStyle/>
          <a:p>
            <a:r>
              <a:rPr lang="en-AU" sz="4800" b="1" dirty="0" smtClean="0">
                <a:solidFill>
                  <a:schemeClr val="tx1">
                    <a:lumMod val="75000"/>
                    <a:lumOff val="25000"/>
                  </a:schemeClr>
                </a:solidFill>
                <a:latin typeface="Arial Black" panose="020B0A04020102020204" pitchFamily="34" charset="0"/>
              </a:rPr>
              <a:t>User Story Mapping</a:t>
            </a:r>
            <a:endParaRPr lang="en-AU" sz="4800" b="1" dirty="0">
              <a:solidFill>
                <a:schemeClr val="tx1">
                  <a:lumMod val="75000"/>
                  <a:lumOff val="25000"/>
                </a:schemeClr>
              </a:solidFill>
              <a:latin typeface="Arial Black" panose="020B0A04020102020204" pitchFamily="34" charset="0"/>
            </a:endParaRPr>
          </a:p>
        </p:txBody>
      </p:sp>
    </p:spTree>
    <p:extLst>
      <p:ext uri="{BB962C8B-B14F-4D97-AF65-F5344CB8AC3E}">
        <p14:creationId xmlns:p14="http://schemas.microsoft.com/office/powerpoint/2010/main" val="42068957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207" y="-155214"/>
            <a:ext cx="10796662" cy="7086956"/>
          </a:xfrm>
          <a:prstGeom prst="rect">
            <a:avLst/>
          </a:prstGeom>
        </p:spPr>
      </p:pic>
      <p:sp>
        <p:nvSpPr>
          <p:cNvPr id="5" name="TextBox 4"/>
          <p:cNvSpPr txBox="1"/>
          <p:nvPr/>
        </p:nvSpPr>
        <p:spPr>
          <a:xfrm>
            <a:off x="106207" y="6488668"/>
            <a:ext cx="2557047" cy="369332"/>
          </a:xfrm>
          <a:prstGeom prst="rect">
            <a:avLst/>
          </a:prstGeom>
          <a:noFill/>
        </p:spPr>
        <p:txBody>
          <a:bodyPr wrap="none" rtlCol="0">
            <a:spAutoFit/>
          </a:bodyPr>
          <a:lstStyle/>
          <a:p>
            <a:r>
              <a:rPr lang="en-AU" dirty="0" smtClean="0"/>
              <a:t>www.impactmapping.org</a:t>
            </a:r>
            <a:endParaRPr lang="en-AU" dirty="0"/>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7581" y="144729"/>
            <a:ext cx="4304419" cy="1339942"/>
          </a:xfrm>
          <a:prstGeom prst="rect">
            <a:avLst/>
          </a:prstGeom>
        </p:spPr>
      </p:pic>
      <p:grpSp>
        <p:nvGrpSpPr>
          <p:cNvPr id="7" name="Group 6"/>
          <p:cNvGrpSpPr/>
          <p:nvPr/>
        </p:nvGrpSpPr>
        <p:grpSpPr>
          <a:xfrm>
            <a:off x="1" y="0"/>
            <a:ext cx="12192000" cy="6858000"/>
            <a:chOff x="1" y="0"/>
            <a:chExt cx="12192000" cy="6858000"/>
          </a:xfrm>
        </p:grpSpPr>
        <p:sp>
          <p:nvSpPr>
            <p:cNvPr id="4" name="Rectangle 3"/>
            <p:cNvSpPr/>
            <p:nvPr/>
          </p:nvSpPr>
          <p:spPr>
            <a:xfrm>
              <a:off x="1" y="0"/>
              <a:ext cx="12192000" cy="685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ounded Rectangular Callout 2"/>
            <p:cNvSpPr/>
            <p:nvPr/>
          </p:nvSpPr>
          <p:spPr>
            <a:xfrm>
              <a:off x="1188719" y="448988"/>
              <a:ext cx="10358715" cy="5534711"/>
            </a:xfrm>
            <a:prstGeom prst="wedgeRoundRectCallout">
              <a:avLst>
                <a:gd name="adj1" fmla="val -43294"/>
                <a:gd name="adj2" fmla="val 64336"/>
                <a:gd name="adj3" fmla="val 16667"/>
              </a:avLst>
            </a:prstGeom>
            <a:solidFill>
              <a:srgbClr val="009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400" b="1" dirty="0" smtClean="0">
                  <a:latin typeface="Century" panose="02040604050505020304" pitchFamily="18" charset="0"/>
                </a:rPr>
                <a:t>“It might sound like </a:t>
              </a:r>
              <a:r>
                <a:rPr lang="en-AU" sz="4400" b="1" u="sng" dirty="0" smtClean="0">
                  <a:latin typeface="Century" panose="02040604050505020304" pitchFamily="18" charset="0"/>
                </a:rPr>
                <a:t>common sense </a:t>
              </a:r>
              <a:r>
                <a:rPr lang="en-AU" sz="4400" b="1" dirty="0" smtClean="0">
                  <a:latin typeface="Century" panose="02040604050505020304" pitchFamily="18" charset="0"/>
                </a:rPr>
                <a:t>to know this upfront, but from my experience very few people working on  delivery know the actual expected business objectives”</a:t>
              </a:r>
            </a:p>
            <a:p>
              <a:pPr algn="r"/>
              <a:r>
                <a:rPr lang="en-AU" sz="2800" b="1" dirty="0" err="1" smtClean="0">
                  <a:latin typeface="Century" panose="02040604050505020304" pitchFamily="18" charset="0"/>
                </a:rPr>
                <a:t>Goyko</a:t>
              </a:r>
              <a:r>
                <a:rPr lang="en-AU" sz="2800" b="1" dirty="0" smtClean="0">
                  <a:latin typeface="Century" panose="02040604050505020304" pitchFamily="18" charset="0"/>
                </a:rPr>
                <a:t> Adzic</a:t>
              </a:r>
            </a:p>
            <a:p>
              <a:pPr algn="r"/>
              <a:endParaRPr lang="en-AU" sz="2800" b="1" dirty="0"/>
            </a:p>
          </p:txBody>
        </p:sp>
      </p:grpSp>
    </p:spTree>
    <p:extLst>
      <p:ext uri="{BB962C8B-B14F-4D97-AF65-F5344CB8AC3E}">
        <p14:creationId xmlns:p14="http://schemas.microsoft.com/office/powerpoint/2010/main" val="117512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1999" cy="6858000"/>
          </a:xfrm>
          <a:prstGeom prst="rect">
            <a:avLst/>
          </a:prstGeom>
        </p:spPr>
      </p:pic>
      <p:sp>
        <p:nvSpPr>
          <p:cNvPr id="5" name="Rectangle 4"/>
          <p:cNvSpPr/>
          <p:nvPr/>
        </p:nvSpPr>
        <p:spPr>
          <a:xfrm>
            <a:off x="7718037" y="6460501"/>
            <a:ext cx="4233403" cy="307777"/>
          </a:xfrm>
          <a:prstGeom prst="rect">
            <a:avLst/>
          </a:prstGeom>
        </p:spPr>
        <p:txBody>
          <a:bodyPr wrap="none">
            <a:spAutoFit/>
          </a:bodyPr>
          <a:lstStyle/>
          <a:p>
            <a:r>
              <a:rPr lang="en-AU" sz="1400" dirty="0" smtClean="0"/>
              <a:t>Jeff Patton - http://comakewith.us/opportunity-canvas/</a:t>
            </a:r>
            <a:endParaRPr lang="en-AU" sz="1400" dirty="0"/>
          </a:p>
        </p:txBody>
      </p:sp>
    </p:spTree>
    <p:extLst>
      <p:ext uri="{BB962C8B-B14F-4D97-AF65-F5344CB8AC3E}">
        <p14:creationId xmlns:p14="http://schemas.microsoft.com/office/powerpoint/2010/main" val="1326103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9300"/>
            <a:ext cx="10515600" cy="1325563"/>
          </a:xfrm>
        </p:spPr>
        <p:txBody>
          <a:bodyPr/>
          <a:lstStyle/>
          <a:p>
            <a:pPr algn="r"/>
            <a:r>
              <a:rPr lang="en-AU" dirty="0" smtClean="0"/>
              <a:t>Learning Based Culture</a:t>
            </a:r>
            <a:endParaRPr lang="en-AU" dirty="0"/>
          </a:p>
        </p:txBody>
      </p:sp>
      <p:sp>
        <p:nvSpPr>
          <p:cNvPr id="3" name="TextBox 2"/>
          <p:cNvSpPr txBox="1"/>
          <p:nvPr/>
        </p:nvSpPr>
        <p:spPr>
          <a:xfrm>
            <a:off x="1559496" y="6356351"/>
            <a:ext cx="4114800" cy="369332"/>
          </a:xfrm>
          <a:prstGeom prst="rect">
            <a:avLst/>
          </a:prstGeom>
          <a:noFill/>
        </p:spPr>
        <p:txBody>
          <a:bodyPr wrap="square" rtlCol="0">
            <a:spAutoFit/>
          </a:bodyPr>
          <a:lstStyle/>
          <a:p>
            <a:r>
              <a:rPr lang="en-AU" dirty="0" smtClean="0"/>
              <a:t>Based on work from Eric Reis, David Joyce</a:t>
            </a:r>
            <a:endParaRPr lang="en-AU" dirty="0"/>
          </a:p>
        </p:txBody>
      </p:sp>
      <p:grpSp>
        <p:nvGrpSpPr>
          <p:cNvPr id="7" name="Group 6"/>
          <p:cNvGrpSpPr/>
          <p:nvPr/>
        </p:nvGrpSpPr>
        <p:grpSpPr>
          <a:xfrm>
            <a:off x="2819778" y="916290"/>
            <a:ext cx="6631101" cy="4986180"/>
            <a:chOff x="2849275" y="1319413"/>
            <a:chExt cx="6631101" cy="4986180"/>
          </a:xfrm>
        </p:grpSpPr>
        <p:sp>
          <p:nvSpPr>
            <p:cNvPr id="8" name="Circular Arrow 7"/>
            <p:cNvSpPr/>
            <p:nvPr/>
          </p:nvSpPr>
          <p:spPr>
            <a:xfrm>
              <a:off x="3602910" y="1319413"/>
              <a:ext cx="4986180" cy="4986180"/>
            </a:xfrm>
            <a:prstGeom prst="circularArrow">
              <a:avLst>
                <a:gd name="adj1" fmla="val 10380"/>
                <a:gd name="adj2" fmla="val 935909"/>
                <a:gd name="adj3" fmla="val 13128448"/>
                <a:gd name="adj4" fmla="val 17494409"/>
                <a:gd name="adj5" fmla="val 9703"/>
              </a:avLst>
            </a:prstGeom>
            <a:solidFill>
              <a:srgbClr val="3589A1"/>
            </a:solidFill>
            <a:ln>
              <a:noFill/>
            </a:ln>
          </p:spPr>
          <p:style>
            <a:lnRef idx="0">
              <a:scrgbClr r="0" g="0" b="0"/>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txBody>
            <a:bodyPr/>
            <a:lstStyle/>
            <a:p>
              <a:endParaRPr lang="en-AU"/>
            </a:p>
          </p:txBody>
        </p:sp>
        <p:sp>
          <p:nvSpPr>
            <p:cNvPr id="9" name="Freeform 8"/>
            <p:cNvSpPr/>
            <p:nvPr/>
          </p:nvSpPr>
          <p:spPr>
            <a:xfrm>
              <a:off x="4955659" y="1505426"/>
              <a:ext cx="2560750" cy="974882"/>
            </a:xfrm>
            <a:custGeom>
              <a:avLst/>
              <a:gdLst>
                <a:gd name="connsiteX0" fmla="*/ 0 w 2560750"/>
                <a:gd name="connsiteY0" fmla="*/ 162484 h 974882"/>
                <a:gd name="connsiteX1" fmla="*/ 162484 w 2560750"/>
                <a:gd name="connsiteY1" fmla="*/ 0 h 974882"/>
                <a:gd name="connsiteX2" fmla="*/ 2398266 w 2560750"/>
                <a:gd name="connsiteY2" fmla="*/ 0 h 974882"/>
                <a:gd name="connsiteX3" fmla="*/ 2560750 w 2560750"/>
                <a:gd name="connsiteY3" fmla="*/ 162484 h 974882"/>
                <a:gd name="connsiteX4" fmla="*/ 2560750 w 2560750"/>
                <a:gd name="connsiteY4" fmla="*/ 812398 h 974882"/>
                <a:gd name="connsiteX5" fmla="*/ 2398266 w 2560750"/>
                <a:gd name="connsiteY5" fmla="*/ 974882 h 974882"/>
                <a:gd name="connsiteX6" fmla="*/ 162484 w 2560750"/>
                <a:gd name="connsiteY6" fmla="*/ 974882 h 974882"/>
                <a:gd name="connsiteX7" fmla="*/ 0 w 2560750"/>
                <a:gd name="connsiteY7" fmla="*/ 812398 h 974882"/>
                <a:gd name="connsiteX8" fmla="*/ 0 w 2560750"/>
                <a:gd name="connsiteY8" fmla="*/ 162484 h 9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0750" h="974882">
                  <a:moveTo>
                    <a:pt x="0" y="162484"/>
                  </a:moveTo>
                  <a:cubicBezTo>
                    <a:pt x="0" y="72747"/>
                    <a:pt x="72747" y="0"/>
                    <a:pt x="162484" y="0"/>
                  </a:cubicBezTo>
                  <a:lnTo>
                    <a:pt x="2398266" y="0"/>
                  </a:lnTo>
                  <a:cubicBezTo>
                    <a:pt x="2488003" y="0"/>
                    <a:pt x="2560750" y="72747"/>
                    <a:pt x="2560750" y="162484"/>
                  </a:cubicBezTo>
                  <a:lnTo>
                    <a:pt x="2560750" y="812398"/>
                  </a:lnTo>
                  <a:cubicBezTo>
                    <a:pt x="2560750" y="902135"/>
                    <a:pt x="2488003" y="974882"/>
                    <a:pt x="2398266" y="974882"/>
                  </a:cubicBezTo>
                  <a:lnTo>
                    <a:pt x="162484" y="974882"/>
                  </a:lnTo>
                  <a:cubicBezTo>
                    <a:pt x="72747" y="974882"/>
                    <a:pt x="0" y="902135"/>
                    <a:pt x="0" y="812398"/>
                  </a:cubicBezTo>
                  <a:lnTo>
                    <a:pt x="0" y="162484"/>
                  </a:lnTo>
                  <a:close/>
                </a:path>
              </a:pathLst>
            </a:custGeom>
            <a:ln w="28575"/>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9030" tIns="139030" rIns="139030" bIns="139030" numCol="1" spcCol="1270" anchor="ctr" anchorCtr="0">
              <a:noAutofit/>
            </a:bodyPr>
            <a:lstStyle/>
            <a:p>
              <a:pPr lvl="0" algn="ctr" defTabSz="1066800">
                <a:lnSpc>
                  <a:spcPct val="90000"/>
                </a:lnSpc>
                <a:spcBef>
                  <a:spcPct val="0"/>
                </a:spcBef>
                <a:spcAft>
                  <a:spcPct val="35000"/>
                </a:spcAft>
              </a:pPr>
              <a:r>
                <a:rPr lang="en-AU" sz="2400" kern="1200" dirty="0" smtClean="0"/>
                <a:t>1. Idea / Experiment</a:t>
              </a:r>
              <a:endParaRPr lang="en-AU" sz="2400" kern="1200" dirty="0"/>
            </a:p>
          </p:txBody>
        </p:sp>
        <p:sp>
          <p:nvSpPr>
            <p:cNvPr id="10" name="Freeform 9"/>
            <p:cNvSpPr/>
            <p:nvPr/>
          </p:nvSpPr>
          <p:spPr>
            <a:xfrm>
              <a:off x="6920790" y="3246497"/>
              <a:ext cx="2559586" cy="972003"/>
            </a:xfrm>
            <a:custGeom>
              <a:avLst/>
              <a:gdLst>
                <a:gd name="connsiteX0" fmla="*/ 0 w 2559586"/>
                <a:gd name="connsiteY0" fmla="*/ 162004 h 972003"/>
                <a:gd name="connsiteX1" fmla="*/ 162004 w 2559586"/>
                <a:gd name="connsiteY1" fmla="*/ 0 h 972003"/>
                <a:gd name="connsiteX2" fmla="*/ 2397582 w 2559586"/>
                <a:gd name="connsiteY2" fmla="*/ 0 h 972003"/>
                <a:gd name="connsiteX3" fmla="*/ 2559586 w 2559586"/>
                <a:gd name="connsiteY3" fmla="*/ 162004 h 972003"/>
                <a:gd name="connsiteX4" fmla="*/ 2559586 w 2559586"/>
                <a:gd name="connsiteY4" fmla="*/ 809999 h 972003"/>
                <a:gd name="connsiteX5" fmla="*/ 2397582 w 2559586"/>
                <a:gd name="connsiteY5" fmla="*/ 972003 h 972003"/>
                <a:gd name="connsiteX6" fmla="*/ 162004 w 2559586"/>
                <a:gd name="connsiteY6" fmla="*/ 972003 h 972003"/>
                <a:gd name="connsiteX7" fmla="*/ 0 w 2559586"/>
                <a:gd name="connsiteY7" fmla="*/ 809999 h 972003"/>
                <a:gd name="connsiteX8" fmla="*/ 0 w 2559586"/>
                <a:gd name="connsiteY8" fmla="*/ 162004 h 97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586" h="972003">
                  <a:moveTo>
                    <a:pt x="0" y="162004"/>
                  </a:moveTo>
                  <a:cubicBezTo>
                    <a:pt x="0" y="72532"/>
                    <a:pt x="72532" y="0"/>
                    <a:pt x="162004" y="0"/>
                  </a:cubicBezTo>
                  <a:lnTo>
                    <a:pt x="2397582" y="0"/>
                  </a:lnTo>
                  <a:cubicBezTo>
                    <a:pt x="2487054" y="0"/>
                    <a:pt x="2559586" y="72532"/>
                    <a:pt x="2559586" y="162004"/>
                  </a:cubicBezTo>
                  <a:lnTo>
                    <a:pt x="2559586" y="809999"/>
                  </a:lnTo>
                  <a:cubicBezTo>
                    <a:pt x="2559586" y="899471"/>
                    <a:pt x="2487054" y="972003"/>
                    <a:pt x="2397582" y="972003"/>
                  </a:cubicBezTo>
                  <a:lnTo>
                    <a:pt x="162004" y="972003"/>
                  </a:lnTo>
                  <a:cubicBezTo>
                    <a:pt x="72532" y="972003"/>
                    <a:pt x="0" y="899471"/>
                    <a:pt x="0" y="809999"/>
                  </a:cubicBezTo>
                  <a:lnTo>
                    <a:pt x="0" y="162004"/>
                  </a:lnTo>
                  <a:close/>
                </a:path>
              </a:pathLst>
            </a:custGeom>
            <a:ln w="28575"/>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8889" tIns="138889" rIns="138889" bIns="138889" numCol="1" spcCol="1270" anchor="ctr" anchorCtr="0">
              <a:noAutofit/>
            </a:bodyPr>
            <a:lstStyle/>
            <a:p>
              <a:pPr lvl="0" algn="ctr" defTabSz="1066800">
                <a:lnSpc>
                  <a:spcPct val="90000"/>
                </a:lnSpc>
                <a:spcBef>
                  <a:spcPct val="0"/>
                </a:spcBef>
                <a:spcAft>
                  <a:spcPct val="35000"/>
                </a:spcAft>
              </a:pPr>
              <a:r>
                <a:rPr lang="en-AU" sz="2400" kern="1200" dirty="0" smtClean="0"/>
                <a:t>2 .Build</a:t>
              </a:r>
              <a:endParaRPr lang="en-AU" sz="2400" kern="1200" dirty="0"/>
            </a:p>
          </p:txBody>
        </p:sp>
        <p:sp>
          <p:nvSpPr>
            <p:cNvPr id="11" name="Freeform 10"/>
            <p:cNvSpPr/>
            <p:nvPr/>
          </p:nvSpPr>
          <p:spPr>
            <a:xfrm>
              <a:off x="4960414" y="5215091"/>
              <a:ext cx="2555995" cy="972003"/>
            </a:xfrm>
            <a:custGeom>
              <a:avLst/>
              <a:gdLst>
                <a:gd name="connsiteX0" fmla="*/ 0 w 2555995"/>
                <a:gd name="connsiteY0" fmla="*/ 162004 h 972003"/>
                <a:gd name="connsiteX1" fmla="*/ 162004 w 2555995"/>
                <a:gd name="connsiteY1" fmla="*/ 0 h 972003"/>
                <a:gd name="connsiteX2" fmla="*/ 2393991 w 2555995"/>
                <a:gd name="connsiteY2" fmla="*/ 0 h 972003"/>
                <a:gd name="connsiteX3" fmla="*/ 2555995 w 2555995"/>
                <a:gd name="connsiteY3" fmla="*/ 162004 h 972003"/>
                <a:gd name="connsiteX4" fmla="*/ 2555995 w 2555995"/>
                <a:gd name="connsiteY4" fmla="*/ 809999 h 972003"/>
                <a:gd name="connsiteX5" fmla="*/ 2393991 w 2555995"/>
                <a:gd name="connsiteY5" fmla="*/ 972003 h 972003"/>
                <a:gd name="connsiteX6" fmla="*/ 162004 w 2555995"/>
                <a:gd name="connsiteY6" fmla="*/ 972003 h 972003"/>
                <a:gd name="connsiteX7" fmla="*/ 0 w 2555995"/>
                <a:gd name="connsiteY7" fmla="*/ 809999 h 972003"/>
                <a:gd name="connsiteX8" fmla="*/ 0 w 2555995"/>
                <a:gd name="connsiteY8" fmla="*/ 162004 h 97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5995" h="972003">
                  <a:moveTo>
                    <a:pt x="0" y="162004"/>
                  </a:moveTo>
                  <a:cubicBezTo>
                    <a:pt x="0" y="72532"/>
                    <a:pt x="72532" y="0"/>
                    <a:pt x="162004" y="0"/>
                  </a:cubicBezTo>
                  <a:lnTo>
                    <a:pt x="2393991" y="0"/>
                  </a:lnTo>
                  <a:cubicBezTo>
                    <a:pt x="2483463" y="0"/>
                    <a:pt x="2555995" y="72532"/>
                    <a:pt x="2555995" y="162004"/>
                  </a:cubicBezTo>
                  <a:lnTo>
                    <a:pt x="2555995" y="809999"/>
                  </a:lnTo>
                  <a:cubicBezTo>
                    <a:pt x="2555995" y="899471"/>
                    <a:pt x="2483463" y="972003"/>
                    <a:pt x="2393991" y="972003"/>
                  </a:cubicBezTo>
                  <a:lnTo>
                    <a:pt x="162004" y="972003"/>
                  </a:lnTo>
                  <a:cubicBezTo>
                    <a:pt x="72532" y="972003"/>
                    <a:pt x="0" y="899471"/>
                    <a:pt x="0" y="809999"/>
                  </a:cubicBezTo>
                  <a:lnTo>
                    <a:pt x="0" y="162004"/>
                  </a:lnTo>
                  <a:close/>
                </a:path>
              </a:pathLst>
            </a:custGeom>
            <a:ln w="28575"/>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8889" tIns="138889" rIns="138889" bIns="138889" numCol="1" spcCol="1270" anchor="ctr" anchorCtr="0">
              <a:noAutofit/>
            </a:bodyPr>
            <a:lstStyle/>
            <a:p>
              <a:pPr lvl="0" algn="ctr" defTabSz="1066800">
                <a:lnSpc>
                  <a:spcPct val="90000"/>
                </a:lnSpc>
                <a:spcBef>
                  <a:spcPct val="0"/>
                </a:spcBef>
                <a:spcAft>
                  <a:spcPct val="35000"/>
                </a:spcAft>
              </a:pPr>
              <a:r>
                <a:rPr lang="en-AU" sz="2400" kern="1200" dirty="0" smtClean="0"/>
                <a:t>3. Measure</a:t>
              </a:r>
              <a:endParaRPr lang="en-AU" sz="2400" kern="1200" dirty="0"/>
            </a:p>
          </p:txBody>
        </p:sp>
        <p:sp>
          <p:nvSpPr>
            <p:cNvPr id="12" name="Freeform 11"/>
            <p:cNvSpPr/>
            <p:nvPr/>
          </p:nvSpPr>
          <p:spPr>
            <a:xfrm>
              <a:off x="2849275" y="3246497"/>
              <a:ext cx="2555995" cy="972003"/>
            </a:xfrm>
            <a:custGeom>
              <a:avLst/>
              <a:gdLst>
                <a:gd name="connsiteX0" fmla="*/ 0 w 2555995"/>
                <a:gd name="connsiteY0" fmla="*/ 162004 h 972003"/>
                <a:gd name="connsiteX1" fmla="*/ 162004 w 2555995"/>
                <a:gd name="connsiteY1" fmla="*/ 0 h 972003"/>
                <a:gd name="connsiteX2" fmla="*/ 2393991 w 2555995"/>
                <a:gd name="connsiteY2" fmla="*/ 0 h 972003"/>
                <a:gd name="connsiteX3" fmla="*/ 2555995 w 2555995"/>
                <a:gd name="connsiteY3" fmla="*/ 162004 h 972003"/>
                <a:gd name="connsiteX4" fmla="*/ 2555995 w 2555995"/>
                <a:gd name="connsiteY4" fmla="*/ 809999 h 972003"/>
                <a:gd name="connsiteX5" fmla="*/ 2393991 w 2555995"/>
                <a:gd name="connsiteY5" fmla="*/ 972003 h 972003"/>
                <a:gd name="connsiteX6" fmla="*/ 162004 w 2555995"/>
                <a:gd name="connsiteY6" fmla="*/ 972003 h 972003"/>
                <a:gd name="connsiteX7" fmla="*/ 0 w 2555995"/>
                <a:gd name="connsiteY7" fmla="*/ 809999 h 972003"/>
                <a:gd name="connsiteX8" fmla="*/ 0 w 2555995"/>
                <a:gd name="connsiteY8" fmla="*/ 162004 h 97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5995" h="972003">
                  <a:moveTo>
                    <a:pt x="0" y="162004"/>
                  </a:moveTo>
                  <a:cubicBezTo>
                    <a:pt x="0" y="72532"/>
                    <a:pt x="72532" y="0"/>
                    <a:pt x="162004" y="0"/>
                  </a:cubicBezTo>
                  <a:lnTo>
                    <a:pt x="2393991" y="0"/>
                  </a:lnTo>
                  <a:cubicBezTo>
                    <a:pt x="2483463" y="0"/>
                    <a:pt x="2555995" y="72532"/>
                    <a:pt x="2555995" y="162004"/>
                  </a:cubicBezTo>
                  <a:lnTo>
                    <a:pt x="2555995" y="809999"/>
                  </a:lnTo>
                  <a:cubicBezTo>
                    <a:pt x="2555995" y="899471"/>
                    <a:pt x="2483463" y="972003"/>
                    <a:pt x="2393991" y="972003"/>
                  </a:cubicBezTo>
                  <a:lnTo>
                    <a:pt x="162004" y="972003"/>
                  </a:lnTo>
                  <a:cubicBezTo>
                    <a:pt x="72532" y="972003"/>
                    <a:pt x="0" y="899471"/>
                    <a:pt x="0" y="809999"/>
                  </a:cubicBezTo>
                  <a:lnTo>
                    <a:pt x="0" y="162004"/>
                  </a:lnTo>
                  <a:close/>
                </a:path>
              </a:pathLst>
            </a:custGeom>
            <a:ln w="28575"/>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8889" tIns="138889" rIns="138889" bIns="138889" numCol="1" spcCol="1270" anchor="ctr" anchorCtr="0">
              <a:noAutofit/>
            </a:bodyPr>
            <a:lstStyle/>
            <a:p>
              <a:pPr lvl="0" algn="ctr" defTabSz="1066800">
                <a:lnSpc>
                  <a:spcPct val="90000"/>
                </a:lnSpc>
                <a:spcBef>
                  <a:spcPct val="0"/>
                </a:spcBef>
                <a:spcAft>
                  <a:spcPct val="35000"/>
                </a:spcAft>
              </a:pPr>
              <a:r>
                <a:rPr lang="en-AU" sz="2400" kern="1200" dirty="0" smtClean="0"/>
                <a:t>4. Learn</a:t>
              </a:r>
              <a:endParaRPr lang="en-AU" sz="2400" kern="1200" dirty="0"/>
            </a:p>
          </p:txBody>
        </p:sp>
      </p:grpSp>
      <p:sp>
        <p:nvSpPr>
          <p:cNvPr id="6" name="TextBox 5"/>
          <p:cNvSpPr txBox="1"/>
          <p:nvPr/>
        </p:nvSpPr>
        <p:spPr>
          <a:xfrm>
            <a:off x="1998051" y="2207841"/>
            <a:ext cx="4068452" cy="584775"/>
          </a:xfrm>
          <a:prstGeom prst="rect">
            <a:avLst/>
          </a:prstGeom>
          <a:solidFill>
            <a:schemeClr val="bg2">
              <a:alpha val="61000"/>
            </a:schemeClr>
          </a:solidFill>
        </p:spPr>
        <p:txBody>
          <a:bodyPr wrap="square" rtlCol="0">
            <a:spAutoFit/>
          </a:bodyPr>
          <a:lstStyle/>
          <a:p>
            <a:r>
              <a:rPr lang="en-AU" sz="3200" b="1" dirty="0" smtClean="0">
                <a:solidFill>
                  <a:schemeClr val="tx1">
                    <a:lumMod val="65000"/>
                    <a:lumOff val="35000"/>
                  </a:schemeClr>
                </a:solidFill>
              </a:rPr>
              <a:t>Pivot |Continue | Stop</a:t>
            </a:r>
            <a:endParaRPr lang="en-AU" sz="3200" b="1" dirty="0">
              <a:solidFill>
                <a:schemeClr val="tx1">
                  <a:lumMod val="65000"/>
                  <a:lumOff val="35000"/>
                </a:schemeClr>
              </a:solidFill>
            </a:endParaRPr>
          </a:p>
        </p:txBody>
      </p:sp>
    </p:spTree>
    <p:extLst>
      <p:ext uri="{BB962C8B-B14F-4D97-AF65-F5344CB8AC3E}">
        <p14:creationId xmlns:p14="http://schemas.microsoft.com/office/powerpoint/2010/main" val="25272681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4124" y="732018"/>
            <a:ext cx="4194679" cy="1446550"/>
          </a:xfrm>
          <a:prstGeom prst="rect">
            <a:avLst/>
          </a:prstGeom>
          <a:solidFill>
            <a:schemeClr val="bg1">
              <a:lumMod val="95000"/>
            </a:schemeClr>
          </a:solidFill>
          <a:ln w="25400">
            <a:solidFill>
              <a:schemeClr val="bg1"/>
            </a:solidFill>
          </a:ln>
        </p:spPr>
        <p:txBody>
          <a:bodyPr wrap="square" rtlCol="0">
            <a:spAutoFit/>
          </a:bodyPr>
          <a:lstStyle/>
          <a:p>
            <a:pPr algn="r"/>
            <a:r>
              <a:rPr lang="en-AU" sz="2000" b="1" i="1" dirty="0" smtClean="0">
                <a:solidFill>
                  <a:schemeClr val="tx1">
                    <a:lumMod val="50000"/>
                    <a:lumOff val="50000"/>
                  </a:schemeClr>
                </a:solidFill>
              </a:rPr>
              <a:t>TECHNICAL</a:t>
            </a:r>
          </a:p>
          <a:p>
            <a:pPr algn="r"/>
            <a:r>
              <a:rPr lang="en-AU" sz="2000" dirty="0" smtClean="0">
                <a:solidFill>
                  <a:schemeClr val="tx1">
                    <a:lumMod val="50000"/>
                    <a:lumOff val="50000"/>
                  </a:schemeClr>
                </a:solidFill>
              </a:rPr>
              <a:t>Continuous Integration</a:t>
            </a:r>
          </a:p>
          <a:p>
            <a:pPr algn="r"/>
            <a:r>
              <a:rPr lang="en-AU" sz="2000" dirty="0" smtClean="0">
                <a:solidFill>
                  <a:schemeClr val="tx1">
                    <a:lumMod val="50000"/>
                    <a:lumOff val="50000"/>
                  </a:schemeClr>
                </a:solidFill>
              </a:rPr>
              <a:t>Deployment Pipelines</a:t>
            </a:r>
          </a:p>
          <a:p>
            <a:pPr algn="r"/>
            <a:r>
              <a:rPr lang="en-AU" sz="2800" b="1" dirty="0" smtClean="0">
                <a:solidFill>
                  <a:schemeClr val="tx1">
                    <a:lumMod val="50000"/>
                    <a:lumOff val="50000"/>
                  </a:schemeClr>
                </a:solidFill>
              </a:rPr>
              <a:t>Technical Metrics</a:t>
            </a:r>
            <a:endParaRPr lang="en-AU" sz="2800" b="1" dirty="0">
              <a:solidFill>
                <a:schemeClr val="tx1">
                  <a:lumMod val="50000"/>
                  <a:lumOff val="50000"/>
                </a:schemeClr>
              </a:solidFill>
            </a:endParaRPr>
          </a:p>
        </p:txBody>
      </p:sp>
      <p:sp>
        <p:nvSpPr>
          <p:cNvPr id="10" name="TextBox 9"/>
          <p:cNvSpPr txBox="1"/>
          <p:nvPr/>
        </p:nvSpPr>
        <p:spPr>
          <a:xfrm>
            <a:off x="2621735" y="2238415"/>
            <a:ext cx="4948715" cy="1631216"/>
          </a:xfrm>
          <a:prstGeom prst="rect">
            <a:avLst/>
          </a:prstGeom>
          <a:solidFill>
            <a:schemeClr val="bg1">
              <a:lumMod val="95000"/>
            </a:schemeClr>
          </a:solidFill>
          <a:ln w="25400">
            <a:solidFill>
              <a:schemeClr val="bg1"/>
            </a:solidFill>
          </a:ln>
        </p:spPr>
        <p:txBody>
          <a:bodyPr wrap="square" rtlCol="0">
            <a:spAutoFit/>
          </a:bodyPr>
          <a:lstStyle/>
          <a:p>
            <a:pPr algn="r"/>
            <a:r>
              <a:rPr lang="en-AU" sz="2400" b="1" i="1" dirty="0" smtClean="0">
                <a:solidFill>
                  <a:schemeClr val="tx1">
                    <a:lumMod val="50000"/>
                    <a:lumOff val="50000"/>
                  </a:schemeClr>
                </a:solidFill>
              </a:rPr>
              <a:t>BUSINESS</a:t>
            </a:r>
          </a:p>
          <a:p>
            <a:pPr algn="r"/>
            <a:r>
              <a:rPr lang="en-AU" sz="2400" dirty="0">
                <a:solidFill>
                  <a:schemeClr val="tx1">
                    <a:lumMod val="50000"/>
                    <a:lumOff val="50000"/>
                  </a:schemeClr>
                </a:solidFill>
              </a:rPr>
              <a:t>A/B Testing</a:t>
            </a:r>
          </a:p>
          <a:p>
            <a:pPr algn="r"/>
            <a:r>
              <a:rPr lang="en-AU" sz="2400" dirty="0" smtClean="0">
                <a:solidFill>
                  <a:schemeClr val="tx1">
                    <a:lumMod val="50000"/>
                    <a:lumOff val="50000"/>
                  </a:schemeClr>
                </a:solidFill>
              </a:rPr>
              <a:t>Continuous Delivery</a:t>
            </a:r>
          </a:p>
          <a:p>
            <a:pPr algn="r"/>
            <a:r>
              <a:rPr lang="en-AU" sz="2800" b="1" dirty="0" smtClean="0">
                <a:solidFill>
                  <a:schemeClr val="tx1">
                    <a:lumMod val="50000"/>
                    <a:lumOff val="50000"/>
                  </a:schemeClr>
                </a:solidFill>
              </a:rPr>
              <a:t>Usage Analytics</a:t>
            </a:r>
            <a:endParaRPr lang="en-AU" sz="2800" b="1" dirty="0">
              <a:solidFill>
                <a:schemeClr val="tx1">
                  <a:lumMod val="50000"/>
                  <a:lumOff val="50000"/>
                </a:schemeClr>
              </a:solidFill>
            </a:endParaRPr>
          </a:p>
        </p:txBody>
      </p:sp>
      <p:sp>
        <p:nvSpPr>
          <p:cNvPr id="13" name="TextBox 12"/>
          <p:cNvSpPr txBox="1"/>
          <p:nvPr/>
        </p:nvSpPr>
        <p:spPr>
          <a:xfrm>
            <a:off x="4978162" y="4011209"/>
            <a:ext cx="6696744" cy="2000548"/>
          </a:xfrm>
          <a:prstGeom prst="rect">
            <a:avLst/>
          </a:prstGeom>
          <a:solidFill>
            <a:schemeClr val="bg1">
              <a:lumMod val="95000"/>
            </a:schemeClr>
          </a:solidFill>
          <a:ln w="25400">
            <a:solidFill>
              <a:schemeClr val="bg1"/>
            </a:solidFill>
          </a:ln>
        </p:spPr>
        <p:txBody>
          <a:bodyPr wrap="square" rtlCol="0">
            <a:spAutoFit/>
          </a:bodyPr>
          <a:lstStyle/>
          <a:p>
            <a:pPr algn="r"/>
            <a:r>
              <a:rPr lang="en-AU" sz="2800" b="1" i="1" dirty="0" smtClean="0">
                <a:solidFill>
                  <a:schemeClr val="tx1">
                    <a:lumMod val="50000"/>
                    <a:lumOff val="50000"/>
                  </a:schemeClr>
                </a:solidFill>
              </a:rPr>
              <a:t>STRATEGIC</a:t>
            </a:r>
            <a:endParaRPr lang="en-AU" sz="2800" dirty="0" smtClean="0">
              <a:solidFill>
                <a:schemeClr val="tx1">
                  <a:lumMod val="50000"/>
                  <a:lumOff val="50000"/>
                </a:schemeClr>
              </a:solidFill>
            </a:endParaRPr>
          </a:p>
          <a:p>
            <a:pPr algn="r"/>
            <a:r>
              <a:rPr lang="en-AU" sz="2800" dirty="0" smtClean="0">
                <a:solidFill>
                  <a:schemeClr val="tx1">
                    <a:lumMod val="50000"/>
                    <a:lumOff val="50000"/>
                  </a:schemeClr>
                </a:solidFill>
              </a:rPr>
              <a:t>Impact Mapping</a:t>
            </a:r>
          </a:p>
          <a:p>
            <a:pPr algn="r"/>
            <a:r>
              <a:rPr lang="en-AU" sz="2800" dirty="0" smtClean="0">
                <a:solidFill>
                  <a:schemeClr val="tx1">
                    <a:lumMod val="50000"/>
                    <a:lumOff val="50000"/>
                  </a:schemeClr>
                </a:solidFill>
              </a:rPr>
              <a:t>MVPs instead of projects</a:t>
            </a:r>
          </a:p>
          <a:p>
            <a:pPr algn="r"/>
            <a:r>
              <a:rPr lang="en-AU" sz="4000" b="1" dirty="0" smtClean="0">
                <a:solidFill>
                  <a:schemeClr val="tx1">
                    <a:lumMod val="50000"/>
                    <a:lumOff val="50000"/>
                  </a:schemeClr>
                </a:solidFill>
              </a:rPr>
              <a:t>Business Goals!</a:t>
            </a:r>
            <a:endParaRPr lang="en-AU" sz="4000" b="1" dirty="0">
              <a:solidFill>
                <a:schemeClr val="tx1">
                  <a:lumMod val="50000"/>
                  <a:lumOff val="50000"/>
                </a:schemeClr>
              </a:solidFill>
            </a:endParaRPr>
          </a:p>
        </p:txBody>
      </p:sp>
      <p:sp>
        <p:nvSpPr>
          <p:cNvPr id="16" name="Circular Arrow 15"/>
          <p:cNvSpPr/>
          <p:nvPr/>
        </p:nvSpPr>
        <p:spPr>
          <a:xfrm rot="5400000" flipH="1">
            <a:off x="6382318" y="2382298"/>
            <a:ext cx="2376264" cy="2655824"/>
          </a:xfrm>
          <a:prstGeom prst="circularArrow">
            <a:avLst>
              <a:gd name="adj1" fmla="val 12500"/>
              <a:gd name="adj2" fmla="val 1142319"/>
              <a:gd name="adj3" fmla="val 20457681"/>
              <a:gd name="adj4" fmla="val 15879496"/>
              <a:gd name="adj5" fmla="val 149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7" name="Circular Arrow 16"/>
          <p:cNvSpPr/>
          <p:nvPr/>
        </p:nvSpPr>
        <p:spPr>
          <a:xfrm rot="5400000" flipH="1">
            <a:off x="3501711" y="763688"/>
            <a:ext cx="2376264" cy="2655824"/>
          </a:xfrm>
          <a:prstGeom prst="circularArrow">
            <a:avLst>
              <a:gd name="adj1" fmla="val 12500"/>
              <a:gd name="adj2" fmla="val 1142319"/>
              <a:gd name="adj3" fmla="val 20457681"/>
              <a:gd name="adj4" fmla="val 15879496"/>
              <a:gd name="adj5" fmla="val 149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Title 1"/>
          <p:cNvSpPr>
            <a:spLocks noGrp="1"/>
          </p:cNvSpPr>
          <p:nvPr>
            <p:ph type="title"/>
          </p:nvPr>
        </p:nvSpPr>
        <p:spPr>
          <a:xfrm>
            <a:off x="838200" y="-289300"/>
            <a:ext cx="10515600" cy="1325563"/>
          </a:xfrm>
        </p:spPr>
        <p:txBody>
          <a:bodyPr/>
          <a:lstStyle/>
          <a:p>
            <a:pPr algn="r"/>
            <a:r>
              <a:rPr lang="en-AU" dirty="0" smtClean="0"/>
              <a:t>Learning Based Culture</a:t>
            </a:r>
            <a:endParaRPr lang="en-AU" dirty="0"/>
          </a:p>
        </p:txBody>
      </p:sp>
      <p:pic>
        <p:nvPicPr>
          <p:cNvPr id="30" name="Picture 29"/>
          <p:cNvPicPr>
            <a:picLocks noChangeAspect="1"/>
          </p:cNvPicPr>
          <p:nvPr/>
        </p:nvPicPr>
        <p:blipFill>
          <a:blip r:embed="rId3"/>
          <a:stretch>
            <a:fillRect/>
          </a:stretch>
        </p:blipFill>
        <p:spPr>
          <a:xfrm>
            <a:off x="351123" y="876719"/>
            <a:ext cx="1244183" cy="1180861"/>
          </a:xfrm>
          <a:prstGeom prst="rect">
            <a:avLst/>
          </a:prstGeom>
        </p:spPr>
      </p:pic>
      <p:pic>
        <p:nvPicPr>
          <p:cNvPr id="31" name="Picture 30"/>
          <p:cNvPicPr>
            <a:picLocks noChangeAspect="1"/>
          </p:cNvPicPr>
          <p:nvPr/>
        </p:nvPicPr>
        <p:blipFill>
          <a:blip r:embed="rId3"/>
          <a:stretch>
            <a:fillRect/>
          </a:stretch>
        </p:blipFill>
        <p:spPr>
          <a:xfrm>
            <a:off x="2775276" y="2359851"/>
            <a:ext cx="1460574" cy="1386240"/>
          </a:xfrm>
          <a:prstGeom prst="rect">
            <a:avLst/>
          </a:prstGeom>
        </p:spPr>
      </p:pic>
      <p:pic>
        <p:nvPicPr>
          <p:cNvPr id="32" name="Picture 31"/>
          <p:cNvPicPr>
            <a:picLocks noChangeAspect="1"/>
          </p:cNvPicPr>
          <p:nvPr/>
        </p:nvPicPr>
        <p:blipFill>
          <a:blip r:embed="rId3"/>
          <a:stretch>
            <a:fillRect/>
          </a:stretch>
        </p:blipFill>
        <p:spPr>
          <a:xfrm>
            <a:off x="5119594" y="4153294"/>
            <a:ext cx="1796321" cy="1704899"/>
          </a:xfrm>
          <a:prstGeom prst="rect">
            <a:avLst/>
          </a:prstGeom>
        </p:spPr>
      </p:pic>
    </p:spTree>
    <p:extLst>
      <p:ext uri="{BB962C8B-B14F-4D97-AF65-F5344CB8AC3E}">
        <p14:creationId xmlns:p14="http://schemas.microsoft.com/office/powerpoint/2010/main" val="31569037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05" y="0"/>
            <a:ext cx="12191857" cy="6858000"/>
          </a:xfrm>
          <a:prstGeom prst="rect">
            <a:avLst/>
          </a:prstGeom>
        </p:spPr>
      </p:pic>
      <p:sp>
        <p:nvSpPr>
          <p:cNvPr id="5" name="Rectangle 4"/>
          <p:cNvSpPr/>
          <p:nvPr/>
        </p:nvSpPr>
        <p:spPr>
          <a:xfrm>
            <a:off x="335709" y="480111"/>
            <a:ext cx="11529847" cy="1107996"/>
          </a:xfrm>
          <a:prstGeom prst="rect">
            <a:avLst/>
          </a:prstGeom>
          <a:solidFill>
            <a:schemeClr val="bg1"/>
          </a:solidFill>
        </p:spPr>
        <p:txBody>
          <a:bodyPr wrap="square">
            <a:spAutoFit/>
          </a:bodyPr>
          <a:lstStyle/>
          <a:p>
            <a:r>
              <a:rPr lang="en-AU" sz="6600" b="1" dirty="0" smtClean="0">
                <a:solidFill>
                  <a:schemeClr val="tx1">
                    <a:lumMod val="75000"/>
                    <a:lumOff val="25000"/>
                  </a:schemeClr>
                </a:solidFill>
                <a:latin typeface="Century" panose="02040604050505020304" pitchFamily="18" charset="0"/>
              </a:rPr>
              <a:t>“</a:t>
            </a:r>
            <a:r>
              <a:rPr lang="en-AU" sz="6600" b="1" i="0" dirty="0" smtClean="0">
                <a:effectLst/>
                <a:latin typeface="Century" panose="02040604050505020304" pitchFamily="18" charset="0"/>
                <a:cs typeface="Times New Roman" panose="02020603050405020304" pitchFamily="18" charset="0"/>
              </a:rPr>
              <a:t>CIO as Venture Capitalist</a:t>
            </a:r>
            <a:r>
              <a:rPr lang="en-AU" sz="6600" b="1" dirty="0" smtClean="0">
                <a:latin typeface="Century" panose="02040604050505020304" pitchFamily="18" charset="0"/>
                <a:cs typeface="Times New Roman" panose="02020603050405020304" pitchFamily="18" charset="0"/>
              </a:rPr>
              <a:t>”</a:t>
            </a:r>
            <a:endParaRPr lang="en-AU" sz="6600" b="1" dirty="0">
              <a:latin typeface="Century" panose="02040604050505020304" pitchFamily="18" charset="0"/>
              <a:cs typeface="Times New Roman" panose="02020603050405020304" pitchFamily="18" charset="0"/>
            </a:endParaRPr>
          </a:p>
        </p:txBody>
      </p:sp>
    </p:spTree>
    <p:extLst>
      <p:ext uri="{BB962C8B-B14F-4D97-AF65-F5344CB8AC3E}">
        <p14:creationId xmlns:p14="http://schemas.microsoft.com/office/powerpoint/2010/main" val="26383522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Questions?</a:t>
            </a:r>
            <a:endParaRPr lang="en-AU" dirty="0"/>
          </a:p>
        </p:txBody>
      </p:sp>
      <p:sp>
        <p:nvSpPr>
          <p:cNvPr id="3" name="TextBox 2"/>
          <p:cNvSpPr txBox="1"/>
          <p:nvPr/>
        </p:nvSpPr>
        <p:spPr>
          <a:xfrm>
            <a:off x="4286250" y="5429250"/>
            <a:ext cx="3610185" cy="1255728"/>
          </a:xfrm>
          <a:prstGeom prst="rect">
            <a:avLst/>
          </a:prstGeom>
          <a:noFill/>
        </p:spPr>
        <p:txBody>
          <a:bodyPr wrap="square" rtlCol="0">
            <a:spAutoFit/>
          </a:bodyPr>
          <a:lstStyle/>
          <a:p>
            <a:pPr lvl="0" algn="r">
              <a:lnSpc>
                <a:spcPct val="90000"/>
              </a:lnSpc>
            </a:pPr>
            <a:r>
              <a:rPr lang="en-AU" sz="2100" spc="-150" dirty="0" smtClean="0">
                <a:solidFill>
                  <a:prstClr val="white"/>
                </a:solidFill>
              </a:rPr>
              <a:t>Rob Moore</a:t>
            </a:r>
            <a:endParaRPr lang="en-AU" sz="2100" spc="-150" dirty="0">
              <a:solidFill>
                <a:prstClr val="white"/>
              </a:solidFill>
            </a:endParaRPr>
          </a:p>
          <a:p>
            <a:pPr lvl="0" algn="r">
              <a:lnSpc>
                <a:spcPct val="90000"/>
              </a:lnSpc>
            </a:pPr>
            <a:r>
              <a:rPr lang="en-AU" sz="2100" spc="-150" dirty="0">
                <a:solidFill>
                  <a:prstClr val="white"/>
                </a:solidFill>
              </a:rPr>
              <a:t>Lead Consultant</a:t>
            </a:r>
          </a:p>
          <a:p>
            <a:pPr lvl="0" algn="r">
              <a:lnSpc>
                <a:spcPct val="90000"/>
              </a:lnSpc>
            </a:pPr>
            <a:r>
              <a:rPr lang="en-AU" sz="2100" spc="-150" dirty="0" smtClean="0">
                <a:solidFill>
                  <a:prstClr val="white"/>
                </a:solidFill>
              </a:rPr>
              <a:t>rob.moore@readify.net</a:t>
            </a:r>
            <a:endParaRPr lang="en-AU" sz="2100" spc="-150" dirty="0">
              <a:solidFill>
                <a:prstClr val="white"/>
              </a:solidFill>
            </a:endParaRPr>
          </a:p>
          <a:p>
            <a:pPr lvl="0" algn="r">
              <a:lnSpc>
                <a:spcPct val="90000"/>
              </a:lnSpc>
            </a:pPr>
            <a:r>
              <a:rPr lang="en-AU" sz="2100" spc="-150" dirty="0" smtClean="0">
                <a:solidFill>
                  <a:prstClr val="white"/>
                </a:solidFill>
              </a:rPr>
              <a:t>@</a:t>
            </a:r>
            <a:r>
              <a:rPr lang="en-AU" sz="2100" spc="-150" dirty="0" err="1" smtClean="0">
                <a:solidFill>
                  <a:prstClr val="white"/>
                </a:solidFill>
              </a:rPr>
              <a:t>robdmoore</a:t>
            </a:r>
            <a:endParaRPr lang="en-AU" sz="2100" spc="-150" dirty="0">
              <a:solidFill>
                <a:prstClr val="white"/>
              </a:solidFill>
            </a:endParaRPr>
          </a:p>
        </p:txBody>
      </p:sp>
      <p:sp>
        <p:nvSpPr>
          <p:cNvPr id="4" name="TextBox 3"/>
          <p:cNvSpPr txBox="1"/>
          <p:nvPr/>
        </p:nvSpPr>
        <p:spPr>
          <a:xfrm>
            <a:off x="695325" y="5429250"/>
            <a:ext cx="3610185" cy="1255728"/>
          </a:xfrm>
          <a:prstGeom prst="rect">
            <a:avLst/>
          </a:prstGeom>
          <a:noFill/>
        </p:spPr>
        <p:txBody>
          <a:bodyPr wrap="square" rtlCol="0">
            <a:spAutoFit/>
          </a:bodyPr>
          <a:lstStyle/>
          <a:p>
            <a:pPr lvl="0">
              <a:lnSpc>
                <a:spcPct val="90000"/>
              </a:lnSpc>
            </a:pPr>
            <a:r>
              <a:rPr lang="en-AU" sz="2100" spc="-150" dirty="0">
                <a:solidFill>
                  <a:prstClr val="white"/>
                </a:solidFill>
              </a:rPr>
              <a:t>Jess Panni</a:t>
            </a:r>
          </a:p>
          <a:p>
            <a:pPr lvl="0">
              <a:lnSpc>
                <a:spcPct val="90000"/>
              </a:lnSpc>
            </a:pPr>
            <a:r>
              <a:rPr lang="en-AU" sz="2100" spc="-150" dirty="0">
                <a:solidFill>
                  <a:prstClr val="white"/>
                </a:solidFill>
              </a:rPr>
              <a:t>Lead Consultant</a:t>
            </a:r>
          </a:p>
          <a:p>
            <a:pPr lvl="0">
              <a:lnSpc>
                <a:spcPct val="90000"/>
              </a:lnSpc>
            </a:pPr>
            <a:r>
              <a:rPr lang="en-AU" sz="2100" spc="-150" dirty="0">
                <a:solidFill>
                  <a:prstClr val="white"/>
                </a:solidFill>
              </a:rPr>
              <a:t>jess.panni@readify.net</a:t>
            </a:r>
          </a:p>
          <a:p>
            <a:pPr lvl="0">
              <a:lnSpc>
                <a:spcPct val="90000"/>
              </a:lnSpc>
            </a:pPr>
            <a:r>
              <a:rPr lang="en-AU" sz="2100" spc="-150" dirty="0">
                <a:solidFill>
                  <a:prstClr val="white"/>
                </a:solidFill>
              </a:rPr>
              <a:t>@</a:t>
            </a:r>
            <a:r>
              <a:rPr lang="en-AU" sz="2100" spc="-150" dirty="0" err="1">
                <a:solidFill>
                  <a:prstClr val="white"/>
                </a:solidFill>
              </a:rPr>
              <a:t>jesspanni</a:t>
            </a:r>
            <a:endParaRPr lang="en-AU" sz="2100" spc="-150" dirty="0">
              <a:solidFill>
                <a:prstClr val="white"/>
              </a:solidFill>
            </a:endParaRPr>
          </a:p>
        </p:txBody>
      </p:sp>
    </p:spTree>
    <p:extLst>
      <p:ext uri="{BB962C8B-B14F-4D97-AF65-F5344CB8AC3E}">
        <p14:creationId xmlns:p14="http://schemas.microsoft.com/office/powerpoint/2010/main" val="15483975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0774F4A-1F38-48E5-8B8A-6E300AFFF9D4}" type="slidenum">
              <a:rPr lang="en-AU" smtClean="0"/>
              <a:t>27</a:t>
            </a:fld>
            <a:endParaRPr lang="en-AU"/>
          </a:p>
        </p:txBody>
      </p:sp>
      <p:sp>
        <p:nvSpPr>
          <p:cNvPr id="3" name="Title 2"/>
          <p:cNvSpPr>
            <a:spLocks noGrp="1"/>
          </p:cNvSpPr>
          <p:nvPr>
            <p:ph type="title"/>
          </p:nvPr>
        </p:nvSpPr>
        <p:spPr>
          <a:xfrm>
            <a:off x="838200" y="2275"/>
            <a:ext cx="10515600" cy="1325563"/>
          </a:xfrm>
        </p:spPr>
        <p:txBody>
          <a:bodyPr/>
          <a:lstStyle/>
          <a:p>
            <a:r>
              <a:rPr lang="en-AU" dirty="0" smtClean="0"/>
              <a:t>Links - Presentations</a:t>
            </a:r>
            <a:endParaRPr lang="en-AU" dirty="0"/>
          </a:p>
        </p:txBody>
      </p:sp>
      <p:sp>
        <p:nvSpPr>
          <p:cNvPr id="4" name="Rectangle 3"/>
          <p:cNvSpPr/>
          <p:nvPr/>
        </p:nvSpPr>
        <p:spPr>
          <a:xfrm>
            <a:off x="1343472" y="1008632"/>
            <a:ext cx="10657184" cy="5940088"/>
          </a:xfrm>
          <a:prstGeom prst="rect">
            <a:avLst/>
          </a:prstGeom>
        </p:spPr>
        <p:txBody>
          <a:bodyPr wrap="square">
            <a:spAutoFit/>
          </a:bodyPr>
          <a:lstStyle/>
          <a:p>
            <a:pPr>
              <a:spcAft>
                <a:spcPts val="0"/>
              </a:spcAft>
            </a:pP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How </a:t>
            </a:r>
            <a:r>
              <a:rPr lang="en-US"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Kanban</a:t>
            </a: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Helps Us Move Beyond Traditional PMO - David Joyce</a:t>
            </a:r>
            <a:endPar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3"/>
            </a:endParaRPr>
          </a:p>
          <a:p>
            <a:pPr>
              <a:spcAft>
                <a:spcPts val="0"/>
              </a:spcAft>
            </a:pP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3"/>
              </a:rPr>
              <a:t>http</a:t>
            </a:r>
            <a:r>
              <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3"/>
              </a:rPr>
              <a:t>://</a:t>
            </a: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3"/>
              </a:rPr>
              <a:t>vimeo.com/43036371</a:t>
            </a:r>
            <a:endPar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sz="2000"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C</a:t>
            </a:r>
            <a:r>
              <a:rPr lang="en-US"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ontinuous</a:t>
            </a: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Delivery - Martin Fowler, </a:t>
            </a:r>
            <a:r>
              <a:rPr lang="en-US"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Jez</a:t>
            </a: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Humble </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rPr>
              <a:t>http://</a:t>
            </a: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rPr>
              <a:t>yow.eventer.com/yow-2011-1004/continuous-delivery-by-martin-fowler-and-jez-humble-1062</a:t>
            </a:r>
            <a:endPar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err="1"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Etsy’s</a:t>
            </a: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Product Development with Continuous Experimentation – Frank Harris and </a:t>
            </a:r>
            <a:r>
              <a:rPr lang="en-AU" sz="2000" dirty="0" err="1"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Nellwyn</a:t>
            </a: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Thomas</a:t>
            </a:r>
          </a:p>
          <a:p>
            <a:pPr>
              <a:spcAft>
                <a:spcPts val="0"/>
              </a:spcAft>
            </a:pPr>
            <a:r>
              <a:rPr lang="en-AU" dirty="0">
                <a:hlinkClick r:id="rId5"/>
              </a:rPr>
              <a:t>http://qconsf.com/sf2012/dl/qcon-sanfran-2012/slides/FrankHarris_and_NellThomas_ProductDevelopmentWithContinuousExperimentation.pdf</a:t>
            </a:r>
            <a:endParaRPr lang="en-AU"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Continuous Design - Mary </a:t>
            </a:r>
            <a:r>
              <a:rPr lang="en-AU"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Poppendieck</a:t>
            </a: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a:t>
            </a:r>
            <a:r>
              <a:rPr lang="en-AU"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a:t>
            </a:r>
          </a:p>
          <a:p>
            <a:pPr>
              <a:spcAft>
                <a:spcPts val="0"/>
              </a:spcAft>
            </a:pPr>
            <a:r>
              <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6"/>
              </a:rPr>
              <a:t>http://</a:t>
            </a: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6"/>
              </a:rPr>
              <a:t>yow.eventer.com/yow-2011-1004/continuous-design-by-mary-poppendieck-1027</a:t>
            </a:r>
            <a:endParaRPr lang="en-AU"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a:t>
            </a:r>
            <a:endParaRPr lang="en-AU"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Feedback Makes Everything Better: Understanding the Software Engineering </a:t>
            </a:r>
            <a:r>
              <a:rPr lang="en-US"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Process </a:t>
            </a:r>
          </a:p>
          <a:p>
            <a:pPr>
              <a:spcAft>
                <a:spcPts val="0"/>
              </a:spcAft>
            </a:pPr>
            <a:r>
              <a:rPr lang="en-US"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Bjorn </a:t>
            </a: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Freeman-Benson</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7"/>
              </a:rPr>
              <a:t>http</a:t>
            </a: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7"/>
              </a:rPr>
              <a:t>://yow.eventer.com/yow-2011-1004/feedback-makes-everything-better-understanding-the-software-engineering-process-by-bjorn-freeman-benson-1061</a:t>
            </a:r>
            <a:r>
              <a:rPr lang="en-AU" sz="16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a:t>
            </a:r>
          </a:p>
          <a:p>
            <a:pPr>
              <a:spcAft>
                <a:spcPts val="0"/>
              </a:spcAft>
            </a:pPr>
            <a:endParaRPr lang="en-AU" sz="16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A/B Testing: Lessons Learned at </a:t>
            </a: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Spotify – Danielle </a:t>
            </a:r>
            <a:r>
              <a:rPr lang="en-AU" sz="2000" dirty="0" err="1"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Jabin</a:t>
            </a:r>
            <a:endPar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8"/>
              </a:rPr>
              <a:t>http://</a:t>
            </a:r>
            <a:r>
              <a:rPr lang="en-AU"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8"/>
              </a:rPr>
              <a:t>www.infoq.com/presentations/ab-testing-spotify</a:t>
            </a:r>
            <a:endParaRPr lang="en-AU"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358272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0774F4A-1F38-48E5-8B8A-6E300AFFF9D4}" type="slidenum">
              <a:rPr lang="en-AU" smtClean="0"/>
              <a:t>28</a:t>
            </a:fld>
            <a:endParaRPr lang="en-AU"/>
          </a:p>
        </p:txBody>
      </p:sp>
      <p:sp>
        <p:nvSpPr>
          <p:cNvPr id="3" name="Title 2"/>
          <p:cNvSpPr>
            <a:spLocks noGrp="1"/>
          </p:cNvSpPr>
          <p:nvPr>
            <p:ph type="title"/>
          </p:nvPr>
        </p:nvSpPr>
        <p:spPr>
          <a:xfrm>
            <a:off x="838200" y="2275"/>
            <a:ext cx="10515600" cy="1325563"/>
          </a:xfrm>
        </p:spPr>
        <p:txBody>
          <a:bodyPr/>
          <a:lstStyle/>
          <a:p>
            <a:r>
              <a:rPr lang="en-AU" dirty="0" smtClean="0"/>
              <a:t>Links - Books</a:t>
            </a:r>
            <a:endParaRPr lang="en-AU" dirty="0"/>
          </a:p>
        </p:txBody>
      </p:sp>
      <p:sp>
        <p:nvSpPr>
          <p:cNvPr id="4" name="Rectangle 3"/>
          <p:cNvSpPr/>
          <p:nvPr/>
        </p:nvSpPr>
        <p:spPr>
          <a:xfrm>
            <a:off x="1342800" y="1239314"/>
            <a:ext cx="7993560" cy="4154984"/>
          </a:xfrm>
          <a:prstGeom prst="rect">
            <a:avLst/>
          </a:prstGeom>
        </p:spPr>
        <p:txBody>
          <a:bodyPr wrap="square">
            <a:spAutoFit/>
          </a:bodyPr>
          <a:lstStyle/>
          <a:p>
            <a:pPr>
              <a:spcAft>
                <a:spcPts val="0"/>
              </a:spcAft>
            </a:pP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Continuous Delivery – </a:t>
            </a:r>
            <a:r>
              <a:rPr lang="en-AU" sz="2000" dirty="0" err="1"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Jez</a:t>
            </a: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Humble, David Farley</a:t>
            </a:r>
          </a:p>
          <a:p>
            <a:pPr>
              <a:spcAft>
                <a:spcPts val="0"/>
              </a:spcAft>
            </a:pPr>
            <a:r>
              <a:rPr lang="en-AU" dirty="0">
                <a:hlinkClick r:id="rId3"/>
              </a:rPr>
              <a:t>http://www.amazon.com/dp/0321601912?tag=contindelive-20</a:t>
            </a:r>
            <a:endParaRPr lang="en-AU"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Impact </a:t>
            </a: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Mapping – </a:t>
            </a:r>
            <a:r>
              <a:rPr lang="en-AU"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Gojko</a:t>
            </a: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a:t>
            </a:r>
            <a:r>
              <a:rPr lang="en-AU"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Adzic</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dirty="0">
                <a:hlinkClick r:id="rId4"/>
              </a:rPr>
              <a:t>http://impactmapping.org/book.php</a:t>
            </a:r>
            <a:r>
              <a:rPr lang="en-AU"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The Lean </a:t>
            </a:r>
            <a:r>
              <a:rPr lang="en-AU"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Startup</a:t>
            </a: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 Eric Reis</a:t>
            </a:r>
          </a:p>
          <a:p>
            <a:pPr>
              <a:spcAft>
                <a:spcPts val="0"/>
              </a:spcAft>
            </a:pPr>
            <a:r>
              <a:rPr lang="en-AU" dirty="0">
                <a:hlinkClick r:id="rId5"/>
              </a:rPr>
              <a:t>http://theleanstartup.com</a:t>
            </a:r>
            <a:r>
              <a:rPr lang="en-AU" dirty="0" smtClean="0">
                <a:hlinkClick r:id="rId5"/>
              </a:rPr>
              <a:t>/</a:t>
            </a:r>
            <a:endParaRPr lang="en-AU" dirty="0" smtClean="0"/>
          </a:p>
          <a:p>
            <a:pPr>
              <a:spcAft>
                <a:spcPts val="0"/>
              </a:spcAft>
            </a:pPr>
            <a:endParaRPr lang="en-AU"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Theories of Work – David Joyce</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dirty="0">
                <a:hlinkClick r:id="rId6"/>
              </a:rPr>
              <a:t>http://www.theoriesofwork.com/</a:t>
            </a:r>
            <a:endParaRPr lang="en-AU"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Developmental Sequence in Small Groups – Bruce </a:t>
            </a:r>
            <a:r>
              <a:rPr lang="en-AU" sz="2000" dirty="0" err="1"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Tuckman</a:t>
            </a:r>
            <a:endPar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dirty="0">
                <a:hlinkClick r:id="rId7"/>
              </a:rPr>
              <a:t>http://</a:t>
            </a:r>
            <a:r>
              <a:rPr lang="en-AU" dirty="0" smtClean="0">
                <a:hlinkClick r:id="rId7"/>
              </a:rPr>
              <a:t>aneesha.ceit.uq.edu.au/drupal/sites/default/files/Tuckman%201965.pdf</a:t>
            </a:r>
            <a:endParaRPr lang="en-AU" dirty="0" smtClean="0"/>
          </a:p>
        </p:txBody>
      </p:sp>
    </p:spTree>
    <p:extLst>
      <p:ext uri="{BB962C8B-B14F-4D97-AF65-F5344CB8AC3E}">
        <p14:creationId xmlns:p14="http://schemas.microsoft.com/office/powerpoint/2010/main" val="3197077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0774F4A-1F38-48E5-8B8A-6E300AFFF9D4}" type="slidenum">
              <a:rPr lang="en-AU" smtClean="0"/>
              <a:t>29</a:t>
            </a:fld>
            <a:endParaRPr lang="en-AU"/>
          </a:p>
        </p:txBody>
      </p:sp>
      <p:sp>
        <p:nvSpPr>
          <p:cNvPr id="3" name="Title 2"/>
          <p:cNvSpPr>
            <a:spLocks noGrp="1"/>
          </p:cNvSpPr>
          <p:nvPr>
            <p:ph type="title"/>
          </p:nvPr>
        </p:nvSpPr>
        <p:spPr>
          <a:xfrm>
            <a:off x="838200" y="2275"/>
            <a:ext cx="10515600" cy="1325563"/>
          </a:xfrm>
        </p:spPr>
        <p:txBody>
          <a:bodyPr/>
          <a:lstStyle/>
          <a:p>
            <a:r>
              <a:rPr lang="en-AU" dirty="0"/>
              <a:t>Links -</a:t>
            </a:r>
            <a:r>
              <a:rPr lang="en-AU" dirty="0" smtClean="0"/>
              <a:t> Case Studies / Articles</a:t>
            </a:r>
            <a:endParaRPr lang="en-AU" dirty="0"/>
          </a:p>
        </p:txBody>
      </p:sp>
      <p:sp>
        <p:nvSpPr>
          <p:cNvPr id="4" name="Rectangle 3"/>
          <p:cNvSpPr/>
          <p:nvPr/>
        </p:nvSpPr>
        <p:spPr>
          <a:xfrm>
            <a:off x="1342800" y="1301168"/>
            <a:ext cx="10849200" cy="5016758"/>
          </a:xfrm>
          <a:prstGeom prst="rect">
            <a:avLst/>
          </a:prstGeom>
        </p:spPr>
        <p:txBody>
          <a:bodyPr wrap="square">
            <a:spAutoFit/>
          </a:bodyPr>
          <a:lstStyle/>
          <a:p>
            <a:pPr>
              <a:spcAft>
                <a:spcPts val="0"/>
              </a:spcAft>
            </a:pP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Continuous Deployment: The Dirty Details - Mike </a:t>
            </a:r>
            <a:r>
              <a:rPr lang="en-US"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Brittain</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3"/>
              </a:rPr>
              <a:t>http://channel9.msdn.com/Events/ALM-Summit/ALM-Summit-3/Continuous-Deployment-The-Dirty-Details</a:t>
            </a:r>
            <a:endParaRPr lang="en-AU"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Continuous Deployment at </a:t>
            </a:r>
            <a:r>
              <a:rPr lang="en-AU" sz="2000" dirty="0" err="1"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Etsy</a:t>
            </a: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a:t>
            </a: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Ross </a:t>
            </a: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Snyder</a:t>
            </a:r>
            <a:endPar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endParaRPr>
          </a:p>
          <a:p>
            <a:pPr>
              <a:spcAft>
                <a:spcPts val="0"/>
              </a:spcAft>
            </a:pP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rPr>
              <a:t>http</a:t>
            </a:r>
            <a:r>
              <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rPr>
              <a:t>://</a:t>
            </a: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rPr>
              <a:t>www.slideshare.net/500startups/ross-synder-etsy-sxsw-lean-startup-2013</a:t>
            </a:r>
          </a:p>
          <a:p>
            <a:pPr>
              <a:spcAft>
                <a:spcPts val="0"/>
              </a:spcAft>
            </a:pPr>
            <a:endPar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endParaRPr>
          </a:p>
          <a:p>
            <a:pPr>
              <a:spcAft>
                <a:spcPts val="0"/>
              </a:spcAft>
            </a:pP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Continuous </a:t>
            </a:r>
            <a:r>
              <a:rPr lang="en-US"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Deployment: </a:t>
            </a:r>
            <a:r>
              <a:rPr lang="en-US"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Etsy</a:t>
            </a: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Case Study - Chad Dickerson</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endParaRPr>
          </a:p>
          <a:p>
            <a:pPr>
              <a:spcAft>
                <a:spcPts val="0"/>
              </a:spcAft>
            </a:pP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rPr>
              <a:t>https</a:t>
            </a:r>
            <a:r>
              <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4"/>
              </a:rPr>
              <a:t>://www.udemy.com/lectures/continuous-deployment-etsy-case-study-chad-dickerson-73944</a:t>
            </a:r>
            <a:endPar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Interview with Michael </a:t>
            </a:r>
            <a:r>
              <a:rPr lang="en-US"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Rembetsy</a:t>
            </a: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on </a:t>
            </a:r>
            <a:r>
              <a:rPr lang="en-US"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Etsy's</a:t>
            </a: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PCI-DSS implementation</a:t>
            </a:r>
            <a:endPar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5"/>
              </a:rPr>
              <a:t>http</a:t>
            </a:r>
            <a:r>
              <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5"/>
              </a:rPr>
              <a:t>://</a:t>
            </a:r>
            <a:r>
              <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hlinkClick r:id="rId5"/>
              </a:rPr>
              <a:t>www.youtube.com/watch?v=nrDH5MVwVN4</a:t>
            </a:r>
            <a:endPar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Actionable Metrics - Enabling Decision-Making in Netﬂix’s Decentralized </a:t>
            </a:r>
            <a:r>
              <a:rPr lang="en-US"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Environment </a:t>
            </a:r>
            <a:r>
              <a:rPr lang="en-US"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Roy </a:t>
            </a:r>
            <a:r>
              <a:rPr lang="en-US"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Rapoport</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dirty="0">
                <a:hlinkClick r:id="rId6"/>
              </a:rPr>
              <a:t>http://</a:t>
            </a:r>
            <a:r>
              <a:rPr lang="en-AU" dirty="0" smtClean="0">
                <a:hlinkClick r:id="rId6"/>
              </a:rPr>
              <a:t>www.infoq.com/presentations/Netflix-Metrics</a:t>
            </a:r>
            <a:endParaRPr lang="en-AU" sz="1600"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endParaRPr lang="en-AU"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sz="20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New approaches to IT service </a:t>
            </a:r>
            <a:r>
              <a:rPr lang="en-US" sz="2000" dirty="0" smtClean="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rPr>
              <a:t>management – www.cio.com.au</a:t>
            </a:r>
            <a:endParaRPr lang="en-AU" sz="2000" dirty="0" smtClean="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dirty="0" smtClean="0">
                <a:hlinkClick r:id="rId7"/>
              </a:rPr>
              <a:t>http</a:t>
            </a:r>
            <a:r>
              <a:rPr lang="en-AU" dirty="0">
                <a:hlinkClick r:id="rId7"/>
              </a:rPr>
              <a:t>://</a:t>
            </a:r>
            <a:r>
              <a:rPr lang="en-AU" dirty="0" smtClean="0">
                <a:hlinkClick r:id="rId7"/>
              </a:rPr>
              <a:t>www.cio.com.au/article/529820/new_approaches_it_service_management</a:t>
            </a:r>
            <a:endParaRPr lang="en-AU" dirty="0" smtClean="0"/>
          </a:p>
        </p:txBody>
      </p:sp>
    </p:spTree>
    <p:extLst>
      <p:ext uri="{BB962C8B-B14F-4D97-AF65-F5344CB8AC3E}">
        <p14:creationId xmlns:p14="http://schemas.microsoft.com/office/powerpoint/2010/main" val="35841631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3"/>
          <a:stretch>
            <a:fillRect/>
          </a:stretch>
        </p:blipFill>
        <p:spPr>
          <a:xfrm>
            <a:off x="0" y="-1735391"/>
            <a:ext cx="12191999" cy="9143999"/>
          </a:xfrm>
          <a:prstGeom prst="rect">
            <a:avLst/>
          </a:prstGeom>
        </p:spPr>
      </p:pic>
    </p:spTree>
    <p:extLst>
      <p:ext uri="{BB962C8B-B14F-4D97-AF65-F5344CB8AC3E}">
        <p14:creationId xmlns:p14="http://schemas.microsoft.com/office/powerpoint/2010/main" val="19498294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0774F4A-1F38-48E5-8B8A-6E300AFFF9D4}" type="slidenum">
              <a:rPr lang="en-AU" smtClean="0"/>
              <a:t>30</a:t>
            </a:fld>
            <a:endParaRPr lang="en-AU"/>
          </a:p>
        </p:txBody>
      </p:sp>
      <p:sp>
        <p:nvSpPr>
          <p:cNvPr id="3" name="Title 2"/>
          <p:cNvSpPr>
            <a:spLocks noGrp="1"/>
          </p:cNvSpPr>
          <p:nvPr>
            <p:ph type="title"/>
          </p:nvPr>
        </p:nvSpPr>
        <p:spPr>
          <a:xfrm>
            <a:off x="838200" y="2275"/>
            <a:ext cx="10515600" cy="1325563"/>
          </a:xfrm>
        </p:spPr>
        <p:txBody>
          <a:bodyPr/>
          <a:lstStyle/>
          <a:p>
            <a:r>
              <a:rPr lang="en-AU" dirty="0"/>
              <a:t>Links -</a:t>
            </a:r>
            <a:r>
              <a:rPr lang="en-AU" dirty="0" smtClean="0"/>
              <a:t> Case Studies / Articles</a:t>
            </a:r>
            <a:endParaRPr lang="en-AU" dirty="0"/>
          </a:p>
        </p:txBody>
      </p:sp>
      <p:sp>
        <p:nvSpPr>
          <p:cNvPr id="4" name="Rectangle 3"/>
          <p:cNvSpPr/>
          <p:nvPr/>
        </p:nvSpPr>
        <p:spPr>
          <a:xfrm>
            <a:off x="1342800" y="1330198"/>
            <a:ext cx="10849200" cy="4093428"/>
          </a:xfrm>
          <a:prstGeom prst="rect">
            <a:avLst/>
          </a:prstGeom>
        </p:spPr>
        <p:txBody>
          <a:bodyPr wrap="square">
            <a:spAutoFit/>
          </a:bodyPr>
          <a:lstStyle/>
          <a:p>
            <a:pPr>
              <a:spcAft>
                <a:spcPts val="0"/>
              </a:spcAft>
            </a:pP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10-deploys-per-day-dev-and-ops-cooperation-at-flickr </a:t>
            </a: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a:t>
            </a: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John </a:t>
            </a:r>
            <a:r>
              <a:rPr lang="en-AU" sz="2000" dirty="0" err="1"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Allspaw</a:t>
            </a: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and Paul Hammond</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1600" dirty="0">
                <a:hlinkClick r:id="rId3"/>
              </a:rPr>
              <a:t>http://</a:t>
            </a:r>
            <a:r>
              <a:rPr lang="en-AU" sz="1600" dirty="0" smtClean="0">
                <a:hlinkClick r:id="rId3"/>
              </a:rPr>
              <a:t>www.youtube.com/watch?v=LdOe18KhtT4</a:t>
            </a:r>
            <a:endParaRPr lang="en-AU" sz="1600" dirty="0" smtClean="0"/>
          </a:p>
          <a:p>
            <a:pPr>
              <a:spcAft>
                <a:spcPts val="0"/>
              </a:spcAft>
            </a:pPr>
            <a:endParaRPr lang="en-AU" sz="1600" u="sng"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How We Determine Product </a:t>
            </a:r>
            <a:r>
              <a:rPr lang="en-AU" sz="2000" dirty="0" smtClean="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Success </a:t>
            </a:r>
            <a:r>
              <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 John </a:t>
            </a:r>
            <a:r>
              <a:rPr lang="en-AU" sz="2000" dirty="0" err="1">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Ciancutti</a:t>
            </a:r>
            <a:endParaRPr lang="en-AU" sz="20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AU" sz="1600" dirty="0" smtClean="0">
                <a:hlinkClick r:id="rId4"/>
              </a:rPr>
              <a:t>http</a:t>
            </a:r>
            <a:r>
              <a:rPr lang="en-AU" sz="1600" dirty="0">
                <a:hlinkClick r:id="rId4"/>
              </a:rPr>
              <a:t>://</a:t>
            </a:r>
            <a:r>
              <a:rPr lang="en-AU" sz="1600" dirty="0" smtClean="0">
                <a:hlinkClick r:id="rId4"/>
              </a:rPr>
              <a:t>techblog.netflix.com/2011/01/how-we-determine-product-success.html</a:t>
            </a:r>
            <a:endParaRPr lang="en-AU" sz="1600" dirty="0" smtClean="0"/>
          </a:p>
          <a:p>
            <a:pPr fontAlgn="base"/>
            <a:endParaRPr lang="en-AU" sz="1600" dirty="0"/>
          </a:p>
          <a:p>
            <a:pPr fontAlgn="base"/>
            <a:r>
              <a:rPr lang="en-AU" sz="2000" dirty="0">
                <a:solidFill>
                  <a:schemeClr val="tx1">
                    <a:lumMod val="65000"/>
                    <a:lumOff val="35000"/>
                  </a:schemeClr>
                </a:solidFill>
              </a:rPr>
              <a:t>Consumer Science and Product Development at Netflix - OSCON 2012 - Matt </a:t>
            </a:r>
            <a:r>
              <a:rPr lang="en-AU" sz="2000" dirty="0" err="1">
                <a:solidFill>
                  <a:schemeClr val="tx1">
                    <a:lumMod val="65000"/>
                    <a:lumOff val="35000"/>
                  </a:schemeClr>
                </a:solidFill>
              </a:rPr>
              <a:t>Marenghi</a:t>
            </a:r>
            <a:endParaRPr lang="en-AU" sz="2000" dirty="0">
              <a:solidFill>
                <a:schemeClr val="tx1">
                  <a:lumMod val="65000"/>
                  <a:lumOff val="35000"/>
                </a:schemeClr>
              </a:solidFill>
            </a:endParaRPr>
          </a:p>
          <a:p>
            <a:pPr fontAlgn="base"/>
            <a:r>
              <a:rPr lang="en-AU" sz="1600" dirty="0" smtClean="0">
                <a:hlinkClick r:id="rId5"/>
              </a:rPr>
              <a:t>http</a:t>
            </a:r>
            <a:r>
              <a:rPr lang="en-AU" sz="1600" dirty="0">
                <a:hlinkClick r:id="rId5"/>
              </a:rPr>
              <a:t>://</a:t>
            </a:r>
            <a:r>
              <a:rPr lang="en-AU" sz="1600" dirty="0" smtClean="0">
                <a:hlinkClick r:id="rId5"/>
              </a:rPr>
              <a:t>www.slideshare.net/mattmarenghi/consumer-science-and-product-development-at-netflix</a:t>
            </a:r>
            <a:endParaRPr lang="en-AU" sz="1600" dirty="0" smtClean="0"/>
          </a:p>
          <a:p>
            <a:pPr fontAlgn="base"/>
            <a:endParaRPr lang="en-AU" sz="1600" dirty="0" smtClean="0"/>
          </a:p>
          <a:p>
            <a:pPr fontAlgn="base"/>
            <a:r>
              <a:rPr lang="en-AU" sz="2000" dirty="0">
                <a:solidFill>
                  <a:schemeClr val="tx1">
                    <a:lumMod val="65000"/>
                    <a:lumOff val="35000"/>
                  </a:schemeClr>
                </a:solidFill>
              </a:rPr>
              <a:t>CIO as venture capitalist - Tom </a:t>
            </a:r>
            <a:r>
              <a:rPr lang="en-AU" sz="2000" dirty="0" err="1">
                <a:solidFill>
                  <a:schemeClr val="tx1">
                    <a:lumMod val="65000"/>
                    <a:lumOff val="35000"/>
                  </a:schemeClr>
                </a:solidFill>
              </a:rPr>
              <a:t>Galizia</a:t>
            </a:r>
            <a:r>
              <a:rPr lang="en-AU" sz="2000" dirty="0">
                <a:solidFill>
                  <a:schemeClr val="tx1">
                    <a:lumMod val="65000"/>
                    <a:lumOff val="35000"/>
                  </a:schemeClr>
                </a:solidFill>
              </a:rPr>
              <a:t> &amp; Chris </a:t>
            </a:r>
            <a:r>
              <a:rPr lang="en-AU" sz="2000" dirty="0" smtClean="0">
                <a:solidFill>
                  <a:schemeClr val="tx1">
                    <a:lumMod val="65000"/>
                    <a:lumOff val="35000"/>
                  </a:schemeClr>
                </a:solidFill>
              </a:rPr>
              <a:t>Garibaldi</a:t>
            </a:r>
          </a:p>
          <a:p>
            <a:r>
              <a:rPr lang="en-AU" sz="1600" dirty="0" smtClean="0">
                <a:hlinkClick r:id="rId6"/>
              </a:rPr>
              <a:t>http</a:t>
            </a:r>
            <a:r>
              <a:rPr lang="en-AU" sz="1600" dirty="0">
                <a:hlinkClick r:id="rId6"/>
              </a:rPr>
              <a:t>://dupress.com/articles/2014-tech-trends-cio-venture-capitalist</a:t>
            </a:r>
            <a:r>
              <a:rPr lang="en-AU" sz="1600" dirty="0" smtClean="0">
                <a:hlinkClick r:id="rId6"/>
              </a:rPr>
              <a:t>/</a:t>
            </a:r>
            <a:endParaRPr lang="en-AU" sz="1600" dirty="0" smtClean="0"/>
          </a:p>
          <a:p>
            <a:endParaRPr lang="en-AU" sz="1600" dirty="0" smtClean="0"/>
          </a:p>
          <a:p>
            <a:r>
              <a:rPr lang="en-AU" sz="2000" dirty="0">
                <a:solidFill>
                  <a:schemeClr val="tx1">
                    <a:lumMod val="65000"/>
                    <a:lumOff val="35000"/>
                  </a:schemeClr>
                </a:solidFill>
              </a:rPr>
              <a:t>Why IT leaders should adopt a venture capitalist </a:t>
            </a:r>
            <a:r>
              <a:rPr lang="en-AU" sz="2000" dirty="0" smtClean="0">
                <a:solidFill>
                  <a:schemeClr val="tx1">
                    <a:lumMod val="65000"/>
                    <a:lumOff val="35000"/>
                  </a:schemeClr>
                </a:solidFill>
              </a:rPr>
              <a:t>approach </a:t>
            </a:r>
            <a:r>
              <a:rPr lang="en-AU" sz="2000" dirty="0">
                <a:solidFill>
                  <a:schemeClr val="tx1">
                    <a:lumMod val="65000"/>
                    <a:lumOff val="35000"/>
                  </a:schemeClr>
                </a:solidFill>
              </a:rPr>
              <a:t>- Richard Atherton</a:t>
            </a:r>
          </a:p>
          <a:p>
            <a:r>
              <a:rPr lang="en-AU" sz="1600" dirty="0" smtClean="0">
                <a:hlinkClick r:id="rId7"/>
              </a:rPr>
              <a:t>http</a:t>
            </a:r>
            <a:r>
              <a:rPr lang="en-AU" sz="1600" dirty="0">
                <a:hlinkClick r:id="rId7"/>
              </a:rPr>
              <a:t>://</a:t>
            </a:r>
            <a:r>
              <a:rPr lang="en-AU" sz="1600" dirty="0" smtClean="0">
                <a:hlinkClick r:id="rId7"/>
              </a:rPr>
              <a:t>www.computerweekly.com/opinion/Why-IT-leaders-should-adopt-a-venture-capitalist-approach</a:t>
            </a:r>
            <a:endParaRPr lang="en-AU" sz="1600" dirty="0" smtClean="0"/>
          </a:p>
          <a:p>
            <a:pPr>
              <a:spcAft>
                <a:spcPts val="0"/>
              </a:spcAft>
            </a:pPr>
            <a:endParaRPr lang="en-AU" sz="1600" u="sng"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28793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550463" y="3144310"/>
            <a:ext cx="3273728" cy="179685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2800" dirty="0" err="1" smtClean="0">
                <a:solidFill>
                  <a:schemeClr val="bg1"/>
                </a:solidFill>
              </a:rPr>
              <a:t>Scrumfall</a:t>
            </a:r>
            <a:endParaRPr lang="en-AU" sz="2800" dirty="0">
              <a:solidFill>
                <a:schemeClr val="bg1"/>
              </a:solidFill>
            </a:endParaRPr>
          </a:p>
        </p:txBody>
      </p:sp>
      <p:sp>
        <p:nvSpPr>
          <p:cNvPr id="20" name="Rectangle 19"/>
          <p:cNvSpPr/>
          <p:nvPr/>
        </p:nvSpPr>
        <p:spPr>
          <a:xfrm>
            <a:off x="4550462" y="3144310"/>
            <a:ext cx="3273728" cy="1796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smtClean="0">
                <a:solidFill>
                  <a:schemeClr val="bg1"/>
                </a:solidFill>
              </a:rPr>
              <a:t>High Performing Agile Team (technical agility)</a:t>
            </a:r>
            <a:endParaRPr lang="en-AU" sz="2400" dirty="0">
              <a:solidFill>
                <a:schemeClr val="bg1"/>
              </a:solidFill>
            </a:endParaRPr>
          </a:p>
        </p:txBody>
      </p:sp>
      <p:sp>
        <p:nvSpPr>
          <p:cNvPr id="2" name="Slide Number Placeholder 1"/>
          <p:cNvSpPr>
            <a:spLocks noGrp="1"/>
          </p:cNvSpPr>
          <p:nvPr>
            <p:ph type="sldNum" sz="quarter" idx="12"/>
          </p:nvPr>
        </p:nvSpPr>
        <p:spPr>
          <a:xfrm>
            <a:off x="8760296" y="6376243"/>
            <a:ext cx="2844800" cy="365125"/>
          </a:xfrm>
        </p:spPr>
        <p:txBody>
          <a:bodyPr/>
          <a:lstStyle/>
          <a:p>
            <a:fld id="{60774F4A-1F38-48E5-8B8A-6E300AFFF9D4}" type="slidenum">
              <a:rPr lang="en-AU" smtClean="0"/>
              <a:t>4</a:t>
            </a:fld>
            <a:endParaRPr lang="en-AU" dirty="0"/>
          </a:p>
        </p:txBody>
      </p:sp>
      <p:sp>
        <p:nvSpPr>
          <p:cNvPr id="3" name="Title 2"/>
          <p:cNvSpPr>
            <a:spLocks noGrp="1"/>
          </p:cNvSpPr>
          <p:nvPr>
            <p:ph type="title"/>
          </p:nvPr>
        </p:nvSpPr>
        <p:spPr>
          <a:xfrm>
            <a:off x="0" y="260648"/>
            <a:ext cx="12192000" cy="562074"/>
          </a:xfrm>
        </p:spPr>
        <p:txBody>
          <a:bodyPr>
            <a:normAutofit fontScale="90000"/>
          </a:bodyPr>
          <a:lstStyle/>
          <a:p>
            <a:pPr algn="ctr"/>
            <a:r>
              <a:rPr lang="en-AU" dirty="0" smtClean="0"/>
              <a:t>What we see today…</a:t>
            </a:r>
            <a:endParaRPr lang="en-AU" dirty="0"/>
          </a:p>
        </p:txBody>
      </p:sp>
      <p:sp>
        <p:nvSpPr>
          <p:cNvPr id="15" name="Rectangle 14"/>
          <p:cNvSpPr/>
          <p:nvPr/>
        </p:nvSpPr>
        <p:spPr>
          <a:xfrm>
            <a:off x="988703" y="3144310"/>
            <a:ext cx="3273728" cy="179685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6" name="Rectangle 15"/>
          <p:cNvSpPr/>
          <p:nvPr/>
        </p:nvSpPr>
        <p:spPr>
          <a:xfrm>
            <a:off x="8112223" y="3127027"/>
            <a:ext cx="3273728" cy="1796858"/>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p:cNvSpPr txBox="1"/>
          <p:nvPr/>
        </p:nvSpPr>
        <p:spPr>
          <a:xfrm>
            <a:off x="988703" y="1268760"/>
            <a:ext cx="3273727" cy="461665"/>
          </a:xfrm>
          <a:prstGeom prst="rect">
            <a:avLst/>
          </a:prstGeom>
          <a:noFill/>
        </p:spPr>
        <p:txBody>
          <a:bodyPr wrap="square" rtlCol="0">
            <a:spAutoFit/>
          </a:bodyPr>
          <a:lstStyle/>
          <a:p>
            <a:pPr algn="ctr"/>
            <a:r>
              <a:rPr lang="en-AU" sz="2400" dirty="0" smtClean="0">
                <a:solidFill>
                  <a:schemeClr val="bg1">
                    <a:lumMod val="50000"/>
                  </a:schemeClr>
                </a:solidFill>
              </a:rPr>
              <a:t>Planning</a:t>
            </a:r>
            <a:endParaRPr lang="en-AU" sz="2400" dirty="0">
              <a:solidFill>
                <a:schemeClr val="bg1">
                  <a:lumMod val="50000"/>
                </a:schemeClr>
              </a:solidFill>
            </a:endParaRPr>
          </a:p>
        </p:txBody>
      </p:sp>
      <p:sp>
        <p:nvSpPr>
          <p:cNvPr id="18" name="TextBox 17"/>
          <p:cNvSpPr txBox="1"/>
          <p:nvPr/>
        </p:nvSpPr>
        <p:spPr>
          <a:xfrm>
            <a:off x="4550463" y="1268760"/>
            <a:ext cx="3273727" cy="461665"/>
          </a:xfrm>
          <a:prstGeom prst="rect">
            <a:avLst/>
          </a:prstGeom>
          <a:noFill/>
        </p:spPr>
        <p:txBody>
          <a:bodyPr wrap="square" rtlCol="0">
            <a:spAutoFit/>
          </a:bodyPr>
          <a:lstStyle/>
          <a:p>
            <a:pPr algn="ctr"/>
            <a:r>
              <a:rPr lang="en-AU" sz="2400" dirty="0" smtClean="0">
                <a:solidFill>
                  <a:schemeClr val="bg1">
                    <a:lumMod val="50000"/>
                  </a:schemeClr>
                </a:solidFill>
              </a:rPr>
              <a:t>Development</a:t>
            </a:r>
            <a:endParaRPr lang="en-AU" sz="2400" dirty="0">
              <a:solidFill>
                <a:schemeClr val="bg1">
                  <a:lumMod val="50000"/>
                </a:schemeClr>
              </a:solidFill>
            </a:endParaRPr>
          </a:p>
        </p:txBody>
      </p:sp>
      <p:sp>
        <p:nvSpPr>
          <p:cNvPr id="19" name="TextBox 18"/>
          <p:cNvSpPr txBox="1"/>
          <p:nvPr/>
        </p:nvSpPr>
        <p:spPr>
          <a:xfrm>
            <a:off x="8112223" y="1268760"/>
            <a:ext cx="3273727" cy="461665"/>
          </a:xfrm>
          <a:prstGeom prst="rect">
            <a:avLst/>
          </a:prstGeom>
          <a:noFill/>
        </p:spPr>
        <p:txBody>
          <a:bodyPr wrap="square" rtlCol="0">
            <a:spAutoFit/>
          </a:bodyPr>
          <a:lstStyle/>
          <a:p>
            <a:pPr algn="ctr"/>
            <a:r>
              <a:rPr lang="en-AU" sz="2400" dirty="0" smtClean="0">
                <a:solidFill>
                  <a:schemeClr val="bg1">
                    <a:lumMod val="50000"/>
                  </a:schemeClr>
                </a:solidFill>
              </a:rPr>
              <a:t>Release/Post Release</a:t>
            </a:r>
            <a:endParaRPr lang="en-AU" sz="2400" dirty="0">
              <a:solidFill>
                <a:schemeClr val="bg1">
                  <a:lumMod val="50000"/>
                </a:schemeClr>
              </a:solidFill>
            </a:endParaRPr>
          </a:p>
        </p:txBody>
      </p:sp>
      <p:sp>
        <p:nvSpPr>
          <p:cNvPr id="12" name="Right Arrow 11"/>
          <p:cNvSpPr/>
          <p:nvPr/>
        </p:nvSpPr>
        <p:spPr>
          <a:xfrm>
            <a:off x="3904128" y="1375377"/>
            <a:ext cx="864096" cy="24842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ight Arrow 22"/>
          <p:cNvSpPr/>
          <p:nvPr/>
        </p:nvSpPr>
        <p:spPr>
          <a:xfrm>
            <a:off x="7392142" y="1375376"/>
            <a:ext cx="864096" cy="24842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p:cNvSpPr/>
          <p:nvPr/>
        </p:nvSpPr>
        <p:spPr>
          <a:xfrm>
            <a:off x="988703" y="3144310"/>
            <a:ext cx="3307097" cy="1814507"/>
          </a:xfrm>
          <a:prstGeom prst="rect">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smtClean="0">
                <a:solidFill>
                  <a:schemeClr val="bg1"/>
                </a:solidFill>
              </a:rPr>
              <a:t>Waterfall</a:t>
            </a:r>
            <a:endParaRPr lang="en-AU" sz="2400" dirty="0">
              <a:solidFill>
                <a:schemeClr val="bg1"/>
              </a:solidFill>
            </a:endParaRPr>
          </a:p>
        </p:txBody>
      </p:sp>
      <p:sp>
        <p:nvSpPr>
          <p:cNvPr id="27" name="Rectangle 26"/>
          <p:cNvSpPr/>
          <p:nvPr/>
        </p:nvSpPr>
        <p:spPr>
          <a:xfrm>
            <a:off x="8106170" y="3127027"/>
            <a:ext cx="3279780" cy="1814141"/>
          </a:xfrm>
          <a:prstGeom prst="rect">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smtClean="0">
                <a:solidFill>
                  <a:schemeClr val="bg1"/>
                </a:solidFill>
              </a:rPr>
              <a:t>Waterfall</a:t>
            </a:r>
            <a:endParaRPr lang="en-AU" sz="2400" dirty="0">
              <a:solidFill>
                <a:schemeClr val="bg1"/>
              </a:solidFill>
            </a:endParaRPr>
          </a:p>
        </p:txBody>
      </p:sp>
    </p:spTree>
    <p:extLst>
      <p:ext uri="{BB962C8B-B14F-4D97-AF65-F5344CB8AC3E}">
        <p14:creationId xmlns:p14="http://schemas.microsoft.com/office/powerpoint/2010/main" val="77632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15" grpId="0" animBg="1"/>
      <p:bldP spid="16"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715133"/>
            <a:ext cx="12192000" cy="8127352"/>
          </a:xfrm>
          <a:prstGeom prst="rect">
            <a:avLst/>
          </a:prstGeom>
        </p:spPr>
      </p:pic>
      <p:sp>
        <p:nvSpPr>
          <p:cNvPr id="6" name="TextBox 5"/>
          <p:cNvSpPr txBox="1"/>
          <p:nvPr/>
        </p:nvSpPr>
        <p:spPr>
          <a:xfrm>
            <a:off x="6682003" y="4546930"/>
            <a:ext cx="5509997" cy="1569660"/>
          </a:xfrm>
          <a:prstGeom prst="rect">
            <a:avLst/>
          </a:prstGeom>
          <a:noFill/>
        </p:spPr>
        <p:txBody>
          <a:bodyPr wrap="square" rtlCol="0">
            <a:spAutoFit/>
          </a:bodyPr>
          <a:lstStyle/>
          <a:p>
            <a:r>
              <a:rPr lang="en-AU" sz="9600" b="1" dirty="0" smtClean="0">
                <a:solidFill>
                  <a:schemeClr val="accent6">
                    <a:lumMod val="50000"/>
                  </a:schemeClr>
                </a:solidFill>
              </a:rPr>
              <a:t>ENABLING</a:t>
            </a:r>
            <a:endParaRPr lang="en-AU" sz="7200" b="1" dirty="0" smtClean="0">
              <a:solidFill>
                <a:schemeClr val="accent6">
                  <a:lumMod val="50000"/>
                </a:schemeClr>
              </a:solidFill>
            </a:endParaRPr>
          </a:p>
        </p:txBody>
      </p:sp>
      <p:sp>
        <p:nvSpPr>
          <p:cNvPr id="5" name="TextBox 4"/>
          <p:cNvSpPr txBox="1"/>
          <p:nvPr/>
        </p:nvSpPr>
        <p:spPr>
          <a:xfrm>
            <a:off x="5122607" y="5657671"/>
            <a:ext cx="7177548" cy="1200329"/>
          </a:xfrm>
          <a:prstGeom prst="rect">
            <a:avLst/>
          </a:prstGeom>
          <a:noFill/>
        </p:spPr>
        <p:txBody>
          <a:bodyPr wrap="square" rtlCol="0">
            <a:spAutoFit/>
          </a:bodyPr>
          <a:lstStyle/>
          <a:p>
            <a:r>
              <a:rPr lang="en-AU" sz="7200" b="1" dirty="0" smtClean="0"/>
              <a:t>BUSINESS AGILITY</a:t>
            </a:r>
            <a:endParaRPr lang="en-AU" sz="5400" b="1" dirty="0" smtClean="0"/>
          </a:p>
        </p:txBody>
      </p:sp>
    </p:spTree>
    <p:extLst>
      <p:ext uri="{BB962C8B-B14F-4D97-AF65-F5344CB8AC3E}">
        <p14:creationId xmlns:p14="http://schemas.microsoft.com/office/powerpoint/2010/main" val="1264690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25515" y="1535829"/>
            <a:ext cx="9466485" cy="5322171"/>
          </a:xfrm>
          <a:prstGeom prst="rect">
            <a:avLst/>
          </a:prstGeom>
        </p:spPr>
      </p:pic>
      <p:sp>
        <p:nvSpPr>
          <p:cNvPr id="3" name="Content Placeholder 2"/>
          <p:cNvSpPr>
            <a:spLocks noGrp="1"/>
          </p:cNvSpPr>
          <p:nvPr>
            <p:ph idx="1"/>
          </p:nvPr>
        </p:nvSpPr>
        <p:spPr>
          <a:xfrm>
            <a:off x="188686" y="174171"/>
            <a:ext cx="11165114" cy="6002792"/>
          </a:xfrm>
        </p:spPr>
        <p:txBody>
          <a:bodyPr>
            <a:normAutofit/>
          </a:bodyPr>
          <a:lstStyle/>
          <a:p>
            <a:pPr marL="0" indent="0" algn="r">
              <a:buNone/>
            </a:pPr>
            <a:r>
              <a:rPr lang="en-AU" sz="5400" dirty="0" smtClean="0">
                <a:latin typeface="Impact" panose="020B0806030902050204" pitchFamily="34" charset="0"/>
              </a:rPr>
              <a:t>Continuous Integration</a:t>
            </a:r>
          </a:p>
          <a:p>
            <a:pPr marL="0" indent="0">
              <a:buNone/>
            </a:pPr>
            <a:endParaRPr lang="en-AU" sz="5400" dirty="0" smtClean="0"/>
          </a:p>
          <a:p>
            <a:pPr marL="0" indent="0">
              <a:buNone/>
            </a:pPr>
            <a:endParaRPr lang="en-AU" sz="5400" dirty="0" smtClean="0"/>
          </a:p>
          <a:p>
            <a:pPr marL="0" indent="0">
              <a:buNone/>
            </a:pPr>
            <a:r>
              <a:rPr lang="en-AU" sz="5400" b="1" dirty="0" smtClean="0"/>
              <a:t>Dev Ops</a:t>
            </a:r>
          </a:p>
          <a:p>
            <a:pPr marL="0" indent="0">
              <a:buNone/>
            </a:pPr>
            <a:endParaRPr lang="en-AU" sz="5400" b="1" dirty="0"/>
          </a:p>
          <a:p>
            <a:pPr marL="0" indent="0">
              <a:buNone/>
            </a:pPr>
            <a:r>
              <a:rPr lang="en-AU" sz="5400" b="1" dirty="0" smtClean="0"/>
              <a:t>Technical Metrics</a:t>
            </a:r>
            <a:endParaRPr lang="en-AU" sz="5400" b="1" dirty="0"/>
          </a:p>
        </p:txBody>
      </p:sp>
    </p:spTree>
    <p:extLst>
      <p:ext uri="{BB962C8B-B14F-4D97-AF65-F5344CB8AC3E}">
        <p14:creationId xmlns:p14="http://schemas.microsoft.com/office/powerpoint/2010/main" val="312727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AU" sz="6600" dirty="0" smtClean="0"/>
              <a:t>“</a:t>
            </a:r>
            <a:r>
              <a:rPr lang="en-AU" sz="6600" dirty="0" err="1" smtClean="0"/>
              <a:t>reduc</a:t>
            </a:r>
            <a:r>
              <a:rPr lang="en-AU" sz="6600" dirty="0" smtClean="0"/>
              <a:t>[</a:t>
            </a:r>
            <a:r>
              <a:rPr lang="en-AU" sz="6600" dirty="0" err="1" smtClean="0"/>
              <a:t>ing</a:t>
            </a:r>
            <a:r>
              <a:rPr lang="en-AU" sz="6600" dirty="0"/>
              <a:t>] the cost, time, and risk of delivering incremental changes to </a:t>
            </a:r>
            <a:r>
              <a:rPr lang="en-AU" sz="6600" dirty="0" smtClean="0"/>
              <a:t>users”</a:t>
            </a:r>
            <a:endParaRPr lang="en-AU" sz="6600" dirty="0"/>
          </a:p>
        </p:txBody>
      </p:sp>
      <p:sp>
        <p:nvSpPr>
          <p:cNvPr id="3" name="Subtitle 2"/>
          <p:cNvSpPr>
            <a:spLocks noGrp="1"/>
          </p:cNvSpPr>
          <p:nvPr>
            <p:ph type="subTitle" idx="1"/>
          </p:nvPr>
        </p:nvSpPr>
        <p:spPr>
          <a:xfrm>
            <a:off x="838910" y="5639244"/>
            <a:ext cx="9506114" cy="1007879"/>
          </a:xfrm>
        </p:spPr>
        <p:txBody>
          <a:bodyPr>
            <a:normAutofit fontScale="92500" lnSpcReduction="20000"/>
          </a:bodyPr>
          <a:lstStyle/>
          <a:p>
            <a:r>
              <a:rPr lang="en-AU" dirty="0" err="1"/>
              <a:t>Jezz</a:t>
            </a:r>
            <a:r>
              <a:rPr lang="en-AU" dirty="0"/>
              <a:t> Humble</a:t>
            </a:r>
          </a:p>
          <a:p>
            <a:r>
              <a:rPr lang="en-AU" dirty="0"/>
              <a:t>Principal Consultant, </a:t>
            </a:r>
            <a:r>
              <a:rPr lang="en-AU" dirty="0" err="1"/>
              <a:t>ThoughtWorks</a:t>
            </a:r>
            <a:endParaRPr lang="en-AU" dirty="0"/>
          </a:p>
          <a:p>
            <a:endParaRPr lang="en-AU" dirty="0"/>
          </a:p>
        </p:txBody>
      </p:sp>
      <p:sp>
        <p:nvSpPr>
          <p:cNvPr id="4" name="Content Placeholder 2"/>
          <p:cNvSpPr txBox="1">
            <a:spLocks/>
          </p:cNvSpPr>
          <p:nvPr/>
        </p:nvSpPr>
        <p:spPr>
          <a:xfrm>
            <a:off x="838200" y="174171"/>
            <a:ext cx="10515600" cy="104502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sz="4199" kern="1200" spc="-150" baseline="0">
                <a:solidFill>
                  <a:schemeClr val="bg1"/>
                </a:solidFill>
                <a:latin typeface="+mn-lt"/>
                <a:ea typeface="+mn-ea"/>
                <a:cs typeface="+mn-cs"/>
              </a:defRPr>
            </a:lvl1pPr>
            <a:lvl2pPr marL="544142"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088284"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632426"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17656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72071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264852"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80899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353136"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gn="r"/>
            <a:r>
              <a:rPr lang="en-AU" sz="5400" dirty="0" smtClean="0">
                <a:latin typeface="Impact" panose="020B0806030902050204" pitchFamily="34" charset="0"/>
              </a:rPr>
              <a:t>Continuous Delivery</a:t>
            </a:r>
          </a:p>
        </p:txBody>
      </p:sp>
    </p:spTree>
    <p:extLst>
      <p:ext uri="{BB962C8B-B14F-4D97-AF65-F5344CB8AC3E}">
        <p14:creationId xmlns:p14="http://schemas.microsoft.com/office/powerpoint/2010/main" val="13258917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57575" y="510268"/>
            <a:ext cx="8734425" cy="6354989"/>
          </a:xfrm>
          <a:prstGeom prst="rect">
            <a:avLst/>
          </a:prstGeom>
        </p:spPr>
      </p:pic>
      <p:sp>
        <p:nvSpPr>
          <p:cNvPr id="3" name="Content Placeholder 2"/>
          <p:cNvSpPr>
            <a:spLocks noGrp="1"/>
          </p:cNvSpPr>
          <p:nvPr>
            <p:ph idx="1"/>
          </p:nvPr>
        </p:nvSpPr>
        <p:spPr>
          <a:xfrm>
            <a:off x="0" y="0"/>
            <a:ext cx="3457575" cy="4580393"/>
          </a:xfrm>
        </p:spPr>
        <p:txBody>
          <a:bodyPr>
            <a:normAutofit/>
          </a:bodyPr>
          <a:lstStyle/>
          <a:p>
            <a:pPr marL="0" indent="0" algn="ctr" fontAlgn="base">
              <a:buNone/>
            </a:pPr>
            <a:r>
              <a:rPr lang="en-AU" sz="3600" b="1" dirty="0"/>
              <a:t>Usage analytics</a:t>
            </a:r>
          </a:p>
          <a:p>
            <a:pPr marL="0" indent="0" algn="ctr" fontAlgn="base">
              <a:buNone/>
            </a:pPr>
            <a:r>
              <a:rPr lang="en-AU" sz="3600" b="1" dirty="0"/>
              <a:t>A/B testing</a:t>
            </a:r>
          </a:p>
          <a:p>
            <a:pPr marL="0" indent="0" algn="ctr" fontAlgn="base">
              <a:buNone/>
            </a:pPr>
            <a:r>
              <a:rPr lang="en-AU" sz="3600" b="1" dirty="0"/>
              <a:t>Feature </a:t>
            </a:r>
            <a:r>
              <a:rPr lang="en-AU" sz="3600" b="1" dirty="0" smtClean="0"/>
              <a:t>Toggles</a:t>
            </a:r>
            <a:endParaRPr lang="en-AU" sz="3600" b="1" dirty="0"/>
          </a:p>
        </p:txBody>
      </p:sp>
      <p:pic>
        <p:nvPicPr>
          <p:cNvPr id="3074" name="Picture 2" descr="http://siliconangle.com/files/2010/07/netflix-icon.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9044" y="3064804"/>
            <a:ext cx="1706880" cy="17068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puckups.com/wp-content/uploads/2013/01/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84967" y="2146930"/>
            <a:ext cx="1706400" cy="1706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icons.iconarchive.com/icons/danleech/simple/1024/spotify-icon.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453914" y="4962974"/>
            <a:ext cx="1706400" cy="170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760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97" y="-230132"/>
            <a:ext cx="12316993" cy="7318263"/>
          </a:xfrm>
          <a:prstGeom prst="rect">
            <a:avLst/>
          </a:prstGeom>
        </p:spPr>
      </p:pic>
    </p:spTree>
    <p:extLst>
      <p:ext uri="{BB962C8B-B14F-4D97-AF65-F5344CB8AC3E}">
        <p14:creationId xmlns:p14="http://schemas.microsoft.com/office/powerpoint/2010/main" val="4170221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4A92689255A148B85CF11E70204670" ma:contentTypeVersion="9" ma:contentTypeDescription="Create a new document." ma:contentTypeScope="" ma:versionID="8b51ace006976d393d787968063ab262">
  <xsd:schema xmlns:xsd="http://www.w3.org/2001/XMLSchema" xmlns:xs="http://www.w3.org/2001/XMLSchema" xmlns:p="http://schemas.microsoft.com/office/2006/metadata/properties" xmlns:ns2="0cc6f989-ae37-48d5-893a-9cdb2385d23a" targetNamespace="http://schemas.microsoft.com/office/2006/metadata/properties" ma:root="true" ma:fieldsID="4d215d308c41de7770d4c311a5e8d0e8" ns2:_="">
    <xsd:import namespace="0cc6f989-ae37-48d5-893a-9cdb2385d23a"/>
    <xsd:element name="properties">
      <xsd:complexType>
        <xsd:sequence>
          <xsd:element name="documentManagement">
            <xsd:complexType>
              <xsd:all>
                <xsd:element ref="ns2:Author0"/>
                <xsd:element ref="ns2:Presenter"/>
                <xsd:element ref="ns2:Event"/>
                <xsd:element ref="ns2:Platform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c6f989-ae37-48d5-893a-9cdb2385d23a" elementFormDefault="qualified">
    <xsd:import namespace="http://schemas.microsoft.com/office/2006/documentManagement/types"/>
    <xsd:import namespace="http://schemas.microsoft.com/office/infopath/2007/PartnerControls"/>
    <xsd:element name="Author0" ma:index="8" ma:displayName="Author" ma:list="UserInfo" ma:SharePointGroup="0" ma:internalName="Author0"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Presenter" ma:index="9" ma:displayName="Presenter" ma:list="UserInfo" ma:SharePointGroup="0" ma:internalName="Present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vent" ma:index="10" ma:displayName="Event" ma:list="{876a38e5-89e7-4408-9b5b-0d79db68aa55}" ma:internalName="Event" ma:showField="Title">
      <xsd:simpleType>
        <xsd:restriction base="dms:Lookup"/>
      </xsd:simpleType>
    </xsd:element>
    <xsd:element name="Platforms" ma:index="11" ma:displayName="Platform" ma:list="{9ddc90a0-36ab-429b-b001-5e0b424c3e90}" ma:internalName="Platforms" ma:readOnly="fals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latforms xmlns="0cc6f989-ae37-48d5-893a-9cdb2385d23a"/>
    <Presenter xmlns="0cc6f989-ae37-48d5-893a-9cdb2385d23a">
      <UserInfo>
        <DisplayName/>
        <AccountId/>
        <AccountType/>
      </UserInfo>
    </Presenter>
    <Event xmlns="0cc6f989-ae37-48d5-893a-9cdb2385d23a"/>
    <Author0 xmlns="0cc6f989-ae37-48d5-893a-9cdb2385d23a">
      <UserInfo>
        <DisplayName/>
        <AccountId/>
        <AccountType/>
      </UserInfo>
    </Author0>
  </documentManagement>
</p:properties>
</file>

<file path=customXml/itemProps1.xml><?xml version="1.0" encoding="utf-8"?>
<ds:datastoreItem xmlns:ds="http://schemas.openxmlformats.org/officeDocument/2006/customXml" ds:itemID="{657A5798-E11B-4871-897A-4F7B4A58273C}">
  <ds:schemaRefs>
    <ds:schemaRef ds:uri="http://schemas.microsoft.com/sharepoint/v3/contenttype/forms"/>
  </ds:schemaRefs>
</ds:datastoreItem>
</file>

<file path=customXml/itemProps2.xml><?xml version="1.0" encoding="utf-8"?>
<ds:datastoreItem xmlns:ds="http://schemas.openxmlformats.org/officeDocument/2006/customXml" ds:itemID="{A1B14CC1-71FB-4716-9F5B-380C7DE56B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c6f989-ae37-48d5-893a-9cdb2385d2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84AE09-6E1A-4726-AA57-EEC5073292F3}">
  <ds:schemaRefs>
    <ds:schemaRef ds:uri="http://www.w3.org/XML/1998/namespace"/>
    <ds:schemaRef ds:uri="http://purl.org/dc/terms/"/>
    <ds:schemaRef ds:uri="http://purl.org/dc/elements/1.1/"/>
    <ds:schemaRef ds:uri="http://schemas.openxmlformats.org/package/2006/metadata/core-properties"/>
    <ds:schemaRef ds:uri="0cc6f989-ae37-48d5-893a-9cdb2385d23a"/>
    <ds:schemaRef ds:uri="http://schemas.microsoft.com/office/2006/documentManagement/types"/>
    <ds:schemaRef ds:uri="http://purl.org/dc/dcmitype/"/>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5235</TotalTime>
  <Words>3719</Words>
  <Application>Microsoft Office PowerPoint</Application>
  <PresentationFormat>Widescreen</PresentationFormat>
  <Paragraphs>449</Paragraphs>
  <Slides>30</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Aharoni</vt:lpstr>
      <vt:lpstr>Arial</vt:lpstr>
      <vt:lpstr>Arial Black</vt:lpstr>
      <vt:lpstr>Bodoni MT Black</vt:lpstr>
      <vt:lpstr>Calibri</vt:lpstr>
      <vt:lpstr>Calibri Light</vt:lpstr>
      <vt:lpstr>Century</vt:lpstr>
      <vt:lpstr>Courier New</vt:lpstr>
      <vt:lpstr>Helvetica Neue</vt:lpstr>
      <vt:lpstr>Impact</vt:lpstr>
      <vt:lpstr>Segoe UI Light</vt:lpstr>
      <vt:lpstr>Times New Roman</vt:lpstr>
      <vt:lpstr>Office Theme</vt:lpstr>
      <vt:lpstr>From technical to strategic agility</vt:lpstr>
      <vt:lpstr>PowerPoint Presentation</vt:lpstr>
      <vt:lpstr>PowerPoint Presentation</vt:lpstr>
      <vt:lpstr>What we see today…</vt:lpstr>
      <vt:lpstr>PowerPoint Presentation</vt:lpstr>
      <vt:lpstr>PowerPoint Presentation</vt:lpstr>
      <vt:lpstr>“reduc[ing] the cost, time, and risk of delivering incremental changes to users”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Cultural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Based Culture</vt:lpstr>
      <vt:lpstr>Learning Based Culture</vt:lpstr>
      <vt:lpstr>PowerPoint Presentation</vt:lpstr>
      <vt:lpstr>Questions?</vt:lpstr>
      <vt:lpstr>Links - Presentations</vt:lpstr>
      <vt:lpstr>Links - Books</vt:lpstr>
      <vt:lpstr>Links - Case Studies / Articles</vt:lpstr>
      <vt:lpstr>Links - Case Studies / Articles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Technical to Strategic Agility</dc:title>
  <dc:creator>Jess Panni</dc:creator>
  <cp:lastModifiedBy>Robert Moore</cp:lastModifiedBy>
  <cp:revision>91</cp:revision>
  <dcterms:created xsi:type="dcterms:W3CDTF">2014-04-22T11:57:05Z</dcterms:created>
  <dcterms:modified xsi:type="dcterms:W3CDTF">2014-05-18T09:01:32Z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0x010100AD4A92689255A148B85CF11E70204670</vt:lpwstr>
  </property>
</Properties>
</file>